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Lst>
  <p:notesMasterIdLst>
    <p:notesMasterId r:id="rId28"/>
  </p:notesMasterIdLst>
  <p:sldIdLst>
    <p:sldId id="256" r:id="rId5"/>
    <p:sldId id="267" r:id="rId6"/>
    <p:sldId id="274" r:id="rId7"/>
    <p:sldId id="301" r:id="rId8"/>
    <p:sldId id="285" r:id="rId9"/>
    <p:sldId id="288" r:id="rId10"/>
    <p:sldId id="282" r:id="rId11"/>
    <p:sldId id="300" r:id="rId12"/>
    <p:sldId id="302" r:id="rId13"/>
    <p:sldId id="303" r:id="rId14"/>
    <p:sldId id="304" r:id="rId15"/>
    <p:sldId id="290" r:id="rId16"/>
    <p:sldId id="305" r:id="rId17"/>
    <p:sldId id="292" r:id="rId18"/>
    <p:sldId id="310" r:id="rId19"/>
    <p:sldId id="306" r:id="rId20"/>
    <p:sldId id="307" r:id="rId21"/>
    <p:sldId id="309" r:id="rId22"/>
    <p:sldId id="294" r:id="rId23"/>
    <p:sldId id="311" r:id="rId24"/>
    <p:sldId id="308" r:id="rId25"/>
    <p:sldId id="272" r:id="rId26"/>
    <p:sldId id="29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132C2EF-3F2B-4FE0-ACF7-66F0280BA3F5}">
          <p14:sldIdLst>
            <p14:sldId id="256"/>
            <p14:sldId id="267"/>
            <p14:sldId id="274"/>
          </p14:sldIdLst>
        </p14:section>
        <p14:section name="IaaS" id="{37A5A72B-5945-41B1-BE69-2FC3089FF3FC}">
          <p14:sldIdLst>
            <p14:sldId id="301"/>
            <p14:sldId id="285"/>
            <p14:sldId id="288"/>
            <p14:sldId id="282"/>
            <p14:sldId id="300"/>
          </p14:sldIdLst>
        </p14:section>
        <p14:section name="PaaS" id="{04AF8491-CC97-4E8A-A202-E68D5D231554}">
          <p14:sldIdLst>
            <p14:sldId id="302"/>
            <p14:sldId id="303"/>
            <p14:sldId id="304"/>
            <p14:sldId id="290"/>
            <p14:sldId id="305"/>
            <p14:sldId id="292"/>
          </p14:sldIdLst>
        </p14:section>
        <p14:section name="SaaS" id="{3F5FA582-4AD5-4F7D-8A06-A96BA76CF8FD}">
          <p14:sldIdLst>
            <p14:sldId id="310"/>
            <p14:sldId id="306"/>
            <p14:sldId id="307"/>
            <p14:sldId id="309"/>
            <p14:sldId id="294"/>
          </p14:sldIdLst>
        </p14:section>
        <p14:section name="Overview" id="{B9FC576F-A636-42C3-BA76-C524FEAD45C6}">
          <p14:sldIdLst>
            <p14:sldId id="311"/>
            <p14:sldId id="308"/>
            <p14:sldId id="272"/>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367" autoAdjust="0"/>
  </p:normalViewPr>
  <p:slideViewPr>
    <p:cSldViewPr snapToGrid="0">
      <p:cViewPr varScale="1">
        <p:scale>
          <a:sx n="64" d="100"/>
          <a:sy n="64" d="100"/>
        </p:scale>
        <p:origin x="139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fer, Ethan H CPT" userId="505e747c-87be-44c0-94c2-fc4c31a873c1" providerId="ADAL" clId="{4C704DB0-A89F-4D12-8507-BB0C509374D8}"/>
    <pc:docChg chg="undo custSel addSld delSld modSld sldOrd addSection delSection modSection">
      <pc:chgData name="Shafer, Ethan H CPT" userId="505e747c-87be-44c0-94c2-fc4c31a873c1" providerId="ADAL" clId="{4C704DB0-A89F-4D12-8507-BB0C509374D8}" dt="2024-01-07T19:05:56.487" v="1507" actId="20577"/>
      <pc:docMkLst>
        <pc:docMk/>
      </pc:docMkLst>
      <pc:sldChg chg="modSp">
        <pc:chgData name="Shafer, Ethan H CPT" userId="505e747c-87be-44c0-94c2-fc4c31a873c1" providerId="ADAL" clId="{4C704DB0-A89F-4D12-8507-BB0C509374D8}" dt="2024-01-07T16:44:07.497" v="15" actId="20577"/>
        <pc:sldMkLst>
          <pc:docMk/>
          <pc:sldMk cId="1252466205" sldId="256"/>
        </pc:sldMkLst>
      </pc:sldChg>
      <pc:sldChg chg="del">
        <pc:chgData name="Shafer, Ethan H CPT" userId="505e747c-87be-44c0-94c2-fc4c31a873c1" providerId="ADAL" clId="{4C704DB0-A89F-4D12-8507-BB0C509374D8}" dt="2024-01-07T16:44:13.081" v="16" actId="47"/>
        <pc:sldMkLst>
          <pc:docMk/>
          <pc:sldMk cId="1861566228" sldId="257"/>
        </pc:sldMkLst>
      </pc:sldChg>
      <pc:sldChg chg="del">
        <pc:chgData name="Shafer, Ethan H CPT" userId="505e747c-87be-44c0-94c2-fc4c31a873c1" providerId="ADAL" clId="{4C704DB0-A89F-4D12-8507-BB0C509374D8}" dt="2024-01-07T16:44:13.081" v="16" actId="47"/>
        <pc:sldMkLst>
          <pc:docMk/>
          <pc:sldMk cId="1166394099" sldId="258"/>
        </pc:sldMkLst>
      </pc:sldChg>
      <pc:sldChg chg="del">
        <pc:chgData name="Shafer, Ethan H CPT" userId="505e747c-87be-44c0-94c2-fc4c31a873c1" providerId="ADAL" clId="{4C704DB0-A89F-4D12-8507-BB0C509374D8}" dt="2024-01-07T16:44:13.081" v="16" actId="47"/>
        <pc:sldMkLst>
          <pc:docMk/>
          <pc:sldMk cId="2952231859" sldId="259"/>
        </pc:sldMkLst>
      </pc:sldChg>
      <pc:sldChg chg="del">
        <pc:chgData name="Shafer, Ethan H CPT" userId="505e747c-87be-44c0-94c2-fc4c31a873c1" providerId="ADAL" clId="{4C704DB0-A89F-4D12-8507-BB0C509374D8}" dt="2024-01-07T16:44:13.081" v="16" actId="47"/>
        <pc:sldMkLst>
          <pc:docMk/>
          <pc:sldMk cId="3574414367" sldId="260"/>
        </pc:sldMkLst>
      </pc:sldChg>
      <pc:sldChg chg="del">
        <pc:chgData name="Shafer, Ethan H CPT" userId="505e747c-87be-44c0-94c2-fc4c31a873c1" providerId="ADAL" clId="{4C704DB0-A89F-4D12-8507-BB0C509374D8}" dt="2024-01-07T16:44:13.081" v="16" actId="47"/>
        <pc:sldMkLst>
          <pc:docMk/>
          <pc:sldMk cId="571101686" sldId="261"/>
        </pc:sldMkLst>
      </pc:sldChg>
      <pc:sldChg chg="del">
        <pc:chgData name="Shafer, Ethan H CPT" userId="505e747c-87be-44c0-94c2-fc4c31a873c1" providerId="ADAL" clId="{4C704DB0-A89F-4D12-8507-BB0C509374D8}" dt="2024-01-07T16:44:13.081" v="16" actId="47"/>
        <pc:sldMkLst>
          <pc:docMk/>
          <pc:sldMk cId="1846344638" sldId="262"/>
        </pc:sldMkLst>
      </pc:sldChg>
      <pc:sldChg chg="del">
        <pc:chgData name="Shafer, Ethan H CPT" userId="505e747c-87be-44c0-94c2-fc4c31a873c1" providerId="ADAL" clId="{4C704DB0-A89F-4D12-8507-BB0C509374D8}" dt="2024-01-07T16:44:13.081" v="16" actId="47"/>
        <pc:sldMkLst>
          <pc:docMk/>
          <pc:sldMk cId="2379544849" sldId="263"/>
        </pc:sldMkLst>
      </pc:sldChg>
      <pc:sldChg chg="add del">
        <pc:chgData name="Shafer, Ethan H CPT" userId="505e747c-87be-44c0-94c2-fc4c31a873c1" providerId="ADAL" clId="{4C704DB0-A89F-4D12-8507-BB0C509374D8}" dt="2024-01-07T16:51:29.171" v="68" actId="47"/>
        <pc:sldMkLst>
          <pc:docMk/>
          <pc:sldMk cId="519020164" sldId="264"/>
        </pc:sldMkLst>
      </pc:sldChg>
      <pc:sldChg chg="modSp add del mod">
        <pc:chgData name="Shafer, Ethan H CPT" userId="505e747c-87be-44c0-94c2-fc4c31a873c1" providerId="ADAL" clId="{4C704DB0-A89F-4D12-8507-BB0C509374D8}" dt="2024-01-07T16:51:29.171" v="68" actId="47"/>
        <pc:sldMkLst>
          <pc:docMk/>
          <pc:sldMk cId="3211415303" sldId="265"/>
        </pc:sldMkLst>
      </pc:sldChg>
      <pc:sldChg chg="add del">
        <pc:chgData name="Shafer, Ethan H CPT" userId="505e747c-87be-44c0-94c2-fc4c31a873c1" providerId="ADAL" clId="{4C704DB0-A89F-4D12-8507-BB0C509374D8}" dt="2024-01-07T16:51:29.171" v="68" actId="47"/>
        <pc:sldMkLst>
          <pc:docMk/>
          <pc:sldMk cId="1613365153" sldId="266"/>
        </pc:sldMkLst>
      </pc:sldChg>
      <pc:sldChg chg="del">
        <pc:chgData name="Shafer, Ethan H CPT" userId="505e747c-87be-44c0-94c2-fc4c31a873c1" providerId="ADAL" clId="{4C704DB0-A89F-4D12-8507-BB0C509374D8}" dt="2024-01-07T16:44:34.368" v="23" actId="47"/>
        <pc:sldMkLst>
          <pc:docMk/>
          <pc:sldMk cId="3373289461" sldId="267"/>
        </pc:sldMkLst>
      </pc:sldChg>
      <pc:sldChg chg="add del">
        <pc:chgData name="Shafer, Ethan H CPT" userId="505e747c-87be-44c0-94c2-fc4c31a873c1" providerId="ADAL" clId="{4C704DB0-A89F-4D12-8507-BB0C509374D8}" dt="2024-01-07T16:51:29.171" v="68" actId="47"/>
        <pc:sldMkLst>
          <pc:docMk/>
          <pc:sldMk cId="3823963920" sldId="268"/>
        </pc:sldMkLst>
      </pc:sldChg>
      <pc:sldChg chg="add del">
        <pc:chgData name="Shafer, Ethan H CPT" userId="505e747c-87be-44c0-94c2-fc4c31a873c1" providerId="ADAL" clId="{4C704DB0-A89F-4D12-8507-BB0C509374D8}" dt="2024-01-07T16:51:29.171" v="68" actId="47"/>
        <pc:sldMkLst>
          <pc:docMk/>
          <pc:sldMk cId="2163444791" sldId="269"/>
        </pc:sldMkLst>
      </pc:sldChg>
      <pc:sldChg chg="add del">
        <pc:chgData name="Shafer, Ethan H CPT" userId="505e747c-87be-44c0-94c2-fc4c31a873c1" providerId="ADAL" clId="{4C704DB0-A89F-4D12-8507-BB0C509374D8}" dt="2024-01-07T16:51:29.171" v="68" actId="47"/>
        <pc:sldMkLst>
          <pc:docMk/>
          <pc:sldMk cId="2358855643" sldId="270"/>
        </pc:sldMkLst>
      </pc:sldChg>
      <pc:sldChg chg="addSp delSp modSp add del mod ord modAnim modNotesTx">
        <pc:chgData name="Shafer, Ethan H CPT" userId="505e747c-87be-44c0-94c2-fc4c31a873c1" providerId="ADAL" clId="{4C704DB0-A89F-4D12-8507-BB0C509374D8}" dt="2024-01-07T17:15:54.908" v="1097" actId="14100"/>
        <pc:sldMkLst>
          <pc:docMk/>
          <pc:sldMk cId="3223044430" sldId="271"/>
        </pc:sldMkLst>
      </pc:sldChg>
      <pc:sldChg chg="modSp mod">
        <pc:chgData name="Shafer, Ethan H CPT" userId="505e747c-87be-44c0-94c2-fc4c31a873c1" providerId="ADAL" clId="{4C704DB0-A89F-4D12-8507-BB0C509374D8}" dt="2024-01-07T19:05:56.487" v="1507" actId="20577"/>
        <pc:sldMkLst>
          <pc:docMk/>
          <pc:sldMk cId="2695136482" sldId="272"/>
        </pc:sldMkLst>
      </pc:sldChg>
      <pc:sldChg chg="modSp new mod">
        <pc:chgData name="Shafer, Ethan H CPT" userId="505e747c-87be-44c0-94c2-fc4c31a873c1" providerId="ADAL" clId="{4C704DB0-A89F-4D12-8507-BB0C509374D8}" dt="2024-01-07T16:44:21.083" v="22" actId="20577"/>
        <pc:sldMkLst>
          <pc:docMk/>
          <pc:sldMk cId="40363239" sldId="273"/>
        </pc:sldMkLst>
      </pc:sldChg>
      <pc:sldChg chg="addSp delSp modSp new mod ord modClrScheme chgLayout">
        <pc:chgData name="Shafer, Ethan H CPT" userId="505e747c-87be-44c0-94c2-fc4c31a873c1" providerId="ADAL" clId="{4C704DB0-A89F-4D12-8507-BB0C509374D8}" dt="2024-01-07T18:35:35.056" v="1135" actId="113"/>
        <pc:sldMkLst>
          <pc:docMk/>
          <pc:sldMk cId="1295571544" sldId="274"/>
        </pc:sldMkLst>
      </pc:sldChg>
      <pc:sldChg chg="addSp delSp modSp new del mod ord">
        <pc:chgData name="Shafer, Ethan H CPT" userId="505e747c-87be-44c0-94c2-fc4c31a873c1" providerId="ADAL" clId="{4C704DB0-A89F-4D12-8507-BB0C509374D8}" dt="2024-01-07T17:04:54.696" v="107" actId="47"/>
        <pc:sldMkLst>
          <pc:docMk/>
          <pc:sldMk cId="3873193897" sldId="275"/>
        </pc:sldMkLst>
      </pc:sldChg>
      <pc:sldChg chg="delSp modSp add mod delAnim modAnim modNotesTx">
        <pc:chgData name="Shafer, Ethan H CPT" userId="505e747c-87be-44c0-94c2-fc4c31a873c1" providerId="ADAL" clId="{4C704DB0-A89F-4D12-8507-BB0C509374D8}" dt="2024-01-07T17:06:41.422" v="201" actId="20577"/>
        <pc:sldMkLst>
          <pc:docMk/>
          <pc:sldMk cId="2001281876" sldId="276"/>
        </pc:sldMkLst>
      </pc:sldChg>
      <pc:sldChg chg="new del">
        <pc:chgData name="Shafer, Ethan H CPT" userId="505e747c-87be-44c0-94c2-fc4c31a873c1" providerId="ADAL" clId="{4C704DB0-A89F-4D12-8507-BB0C509374D8}" dt="2024-01-07T17:03:20.463" v="74" actId="47"/>
        <pc:sldMkLst>
          <pc:docMk/>
          <pc:sldMk cId="2537701428" sldId="276"/>
        </pc:sldMkLst>
      </pc:sldChg>
      <pc:sldChg chg="addSp delSp modSp new mod modNotesTx">
        <pc:chgData name="Shafer, Ethan H CPT" userId="505e747c-87be-44c0-94c2-fc4c31a873c1" providerId="ADAL" clId="{4C704DB0-A89F-4D12-8507-BB0C509374D8}" dt="2024-01-07T18:37:32.987" v="1151"/>
        <pc:sldMkLst>
          <pc:docMk/>
          <pc:sldMk cId="503781068" sldId="277"/>
        </pc:sldMkLst>
      </pc:sldChg>
      <pc:sldChg chg="addSp delSp modSp new mod modNotesTx">
        <pc:chgData name="Shafer, Ethan H CPT" userId="505e747c-87be-44c0-94c2-fc4c31a873c1" providerId="ADAL" clId="{4C704DB0-A89F-4D12-8507-BB0C509374D8}" dt="2024-01-07T18:38:35.200" v="1158"/>
        <pc:sldMkLst>
          <pc:docMk/>
          <pc:sldMk cId="3162860553" sldId="278"/>
        </pc:sldMkLst>
      </pc:sldChg>
      <pc:sldChg chg="addSp modSp new mod">
        <pc:chgData name="Shafer, Ethan H CPT" userId="505e747c-87be-44c0-94c2-fc4c31a873c1" providerId="ADAL" clId="{4C704DB0-A89F-4D12-8507-BB0C509374D8}" dt="2024-01-07T18:39:14.016" v="1160" actId="1076"/>
        <pc:sldMkLst>
          <pc:docMk/>
          <pc:sldMk cId="1402812816" sldId="279"/>
        </pc:sldMkLst>
      </pc:sldChg>
      <pc:sldChg chg="new del">
        <pc:chgData name="Shafer, Ethan H CPT" userId="505e747c-87be-44c0-94c2-fc4c31a873c1" providerId="ADAL" clId="{4C704DB0-A89F-4D12-8507-BB0C509374D8}" dt="2024-01-07T17:05:52.336" v="191" actId="47"/>
        <pc:sldMkLst>
          <pc:docMk/>
          <pc:sldMk cId="2147865685" sldId="280"/>
        </pc:sldMkLst>
      </pc:sldChg>
      <pc:sldChg chg="modSp add mod">
        <pc:chgData name="Shafer, Ethan H CPT" userId="505e747c-87be-44c0-94c2-fc4c31a873c1" providerId="ADAL" clId="{4C704DB0-A89F-4D12-8507-BB0C509374D8}" dt="2024-01-07T17:06:15.945" v="200" actId="1076"/>
        <pc:sldMkLst>
          <pc:docMk/>
          <pc:sldMk cId="4099737139" sldId="280"/>
        </pc:sldMkLst>
      </pc:sldChg>
      <pc:sldChg chg="addSp delSp modSp new mod ord modClrScheme chgLayout">
        <pc:chgData name="Shafer, Ethan H CPT" userId="505e747c-87be-44c0-94c2-fc4c31a873c1" providerId="ADAL" clId="{4C704DB0-A89F-4D12-8507-BB0C509374D8}" dt="2024-01-07T18:43:11.130" v="1489" actId="20577"/>
        <pc:sldMkLst>
          <pc:docMk/>
          <pc:sldMk cId="928414628" sldId="281"/>
        </pc:sldMkLst>
      </pc:sldChg>
      <pc:sldChg chg="modSp new del mod">
        <pc:chgData name="Shafer, Ethan H CPT" userId="505e747c-87be-44c0-94c2-fc4c31a873c1" providerId="ADAL" clId="{4C704DB0-A89F-4D12-8507-BB0C509374D8}" dt="2024-01-07T17:08:25.705" v="460" actId="47"/>
        <pc:sldMkLst>
          <pc:docMk/>
          <pc:sldMk cId="2221059957" sldId="282"/>
        </pc:sldMkLst>
      </pc:sldChg>
      <pc:sldChg chg="modSp new mod modNotesTx">
        <pc:chgData name="Shafer, Ethan H CPT" userId="505e747c-87be-44c0-94c2-fc4c31a873c1" providerId="ADAL" clId="{4C704DB0-A89F-4D12-8507-BB0C509374D8}" dt="2024-01-07T17:12:15.998" v="983" actId="20577"/>
        <pc:sldMkLst>
          <pc:docMk/>
          <pc:sldMk cId="3685489447" sldId="283"/>
        </pc:sldMkLst>
      </pc:sldChg>
      <pc:sldChg chg="new del">
        <pc:chgData name="Shafer, Ethan H CPT" userId="505e747c-87be-44c0-94c2-fc4c31a873c1" providerId="ADAL" clId="{4C704DB0-A89F-4D12-8507-BB0C509374D8}" dt="2024-01-07T17:10:11.202" v="800" actId="680"/>
        <pc:sldMkLst>
          <pc:docMk/>
          <pc:sldMk cId="2390118207" sldId="284"/>
        </pc:sldMkLst>
      </pc:sldChg>
      <pc:sldChg chg="modSp add mod">
        <pc:chgData name="Shafer, Ethan H CPT" userId="505e747c-87be-44c0-94c2-fc4c31a873c1" providerId="ADAL" clId="{4C704DB0-A89F-4D12-8507-BB0C509374D8}" dt="2024-01-07T17:15:46.842" v="1096" actId="14100"/>
        <pc:sldMkLst>
          <pc:docMk/>
          <pc:sldMk cId="3638633020" sldId="284"/>
        </pc:sldMkLst>
      </pc:sldChg>
      <pc:sldChg chg="modSp new mod modNotesTx">
        <pc:chgData name="Shafer, Ethan H CPT" userId="505e747c-87be-44c0-94c2-fc4c31a873c1" providerId="ADAL" clId="{4C704DB0-A89F-4D12-8507-BB0C509374D8}" dt="2024-01-07T18:42:28.659" v="1424" actId="20577"/>
        <pc:sldMkLst>
          <pc:docMk/>
          <pc:sldMk cId="3440080366" sldId="285"/>
        </pc:sldMkLst>
      </pc:sldChg>
      <pc:sldChg chg="modSp new mod">
        <pc:chgData name="Shafer, Ethan H CPT" userId="505e747c-87be-44c0-94c2-fc4c31a873c1" providerId="ADAL" clId="{4C704DB0-A89F-4D12-8507-BB0C509374D8}" dt="2024-01-07T17:15:30.294" v="1067" actId="20577"/>
        <pc:sldMkLst>
          <pc:docMk/>
          <pc:sldMk cId="2978522180" sldId="286"/>
        </pc:sldMkLst>
      </pc:sldChg>
      <pc:sldChg chg="modSp new mod">
        <pc:chgData name="Shafer, Ethan H CPT" userId="505e747c-87be-44c0-94c2-fc4c31a873c1" providerId="ADAL" clId="{4C704DB0-A89F-4D12-8507-BB0C509374D8}" dt="2024-01-07T17:15:40.363" v="1095" actId="20577"/>
        <pc:sldMkLst>
          <pc:docMk/>
          <pc:sldMk cId="2434074787" sldId="287"/>
        </pc:sldMkLst>
      </pc:sldChg>
      <pc:sldChg chg="modSp new mod">
        <pc:chgData name="Shafer, Ethan H CPT" userId="505e747c-87be-44c0-94c2-fc4c31a873c1" providerId="ADAL" clId="{4C704DB0-A89F-4D12-8507-BB0C509374D8}" dt="2024-01-07T17:16:10.201" v="1121" actId="20577"/>
        <pc:sldMkLst>
          <pc:docMk/>
          <pc:sldMk cId="3239668449" sldId="288"/>
        </pc:sldMkLst>
      </pc:sldChg>
      <pc:sldChg chg="modSp new mod">
        <pc:chgData name="Shafer, Ethan H CPT" userId="505e747c-87be-44c0-94c2-fc4c31a873c1" providerId="ADAL" clId="{4C704DB0-A89F-4D12-8507-BB0C509374D8}" dt="2024-01-07T17:16:14.408" v="1134" actId="20577"/>
        <pc:sldMkLst>
          <pc:docMk/>
          <pc:sldMk cId="735527975" sldId="289"/>
        </pc:sldMkLst>
      </pc:sldChg>
    </pc:docChg>
  </pc:docChgLst>
  <pc:docChgLst>
    <pc:chgData name="Hamilton, Stephen S COL" userId="432058bd-406f-40c2-96d0-e3ac2cbab621" providerId="ADAL" clId="{DC0CF9F4-2A00-4657-853E-2794FD5B0CB5}"/>
    <pc:docChg chg="custSel modSld">
      <pc:chgData name="Hamilton, Stephen S COL" userId="432058bd-406f-40c2-96d0-e3ac2cbab621" providerId="ADAL" clId="{DC0CF9F4-2A00-4657-853E-2794FD5B0CB5}" dt="2024-01-04T21:21:35.998" v="219" actId="27636"/>
      <pc:docMkLst>
        <pc:docMk/>
      </pc:docMkLst>
      <pc:sldChg chg="modSp mod">
        <pc:chgData name="Hamilton, Stephen S COL" userId="432058bd-406f-40c2-96d0-e3ac2cbab621" providerId="ADAL" clId="{DC0CF9F4-2A00-4657-853E-2794FD5B0CB5}" dt="2024-01-04T21:21:35.998" v="219" actId="27636"/>
        <pc:sldMkLst>
          <pc:docMk/>
          <pc:sldMk cId="1861566228" sldId="257"/>
        </pc:sldMkLst>
      </pc:sldChg>
    </pc:docChg>
  </pc:docChgLst>
  <pc:docChgLst>
    <pc:chgData name="Shafer, Ethan H CPT" userId="505e747c-87be-44c0-94c2-fc4c31a873c1" providerId="ADAL" clId="{DE2BA1B1-98AC-42F1-B3A8-A24A4738B72C}"/>
    <pc:docChg chg="modSld">
      <pc:chgData name="Shafer, Ethan H CPT" userId="505e747c-87be-44c0-94c2-fc4c31a873c1" providerId="ADAL" clId="{DE2BA1B1-98AC-42F1-B3A8-A24A4738B72C}" dt="2024-01-07T16:33:11.963" v="4" actId="20577"/>
      <pc:docMkLst>
        <pc:docMk/>
      </pc:docMkLst>
      <pc:sldChg chg="modSp mod">
        <pc:chgData name="Shafer, Ethan H CPT" userId="505e747c-87be-44c0-94c2-fc4c31a873c1" providerId="ADAL" clId="{DE2BA1B1-98AC-42F1-B3A8-A24A4738B72C}" dt="2024-01-07T16:33:11.963" v="4" actId="20577"/>
        <pc:sldMkLst>
          <pc:docMk/>
          <pc:sldMk cId="2695136482" sldId="272"/>
        </pc:sldMkLst>
      </pc:sldChg>
    </pc:docChg>
  </pc:docChgLst>
  <pc:docChgLst>
    <pc:chgData name="Shafer, Ethan H MAJ" userId="505e747c-87be-44c0-94c2-fc4c31a873c1" providerId="ADAL" clId="{FC790662-B147-4EE6-BC2C-9998B4FC5527}"/>
    <pc:docChg chg="delSld modSection">
      <pc:chgData name="Shafer, Ethan H MAJ" userId="505e747c-87be-44c0-94c2-fc4c31a873c1" providerId="ADAL" clId="{FC790662-B147-4EE6-BC2C-9998B4FC5527}" dt="2025-01-22T19:48:05.241" v="0" actId="47"/>
      <pc:docMkLst>
        <pc:docMk/>
      </pc:docMkLst>
      <pc:sldChg chg="del">
        <pc:chgData name="Shafer, Ethan H MAJ" userId="505e747c-87be-44c0-94c2-fc4c31a873c1" providerId="ADAL" clId="{FC790662-B147-4EE6-BC2C-9998B4FC5527}" dt="2025-01-22T19:48:05.241" v="0" actId="47"/>
        <pc:sldMkLst>
          <pc:docMk/>
          <pc:sldMk cId="3153094717" sldId="299"/>
        </pc:sldMkLst>
      </pc:sldChg>
    </pc:docChg>
  </pc:docChgLst>
  <pc:docChgLst>
    <pc:chgData name="Shafer, Ethan H CPT" userId="505e747c-87be-44c0-94c2-fc4c31a873c1" providerId="ADAL" clId="{0558F9FC-7723-4163-864B-7113D67FD701}"/>
    <pc:docChg chg="undo redo custSel addSld modSld sldOrd modMainMaster addSection modSection">
      <pc:chgData name="Shafer, Ethan H CPT" userId="505e747c-87be-44c0-94c2-fc4c31a873c1" providerId="ADAL" clId="{0558F9FC-7723-4163-864B-7113D67FD701}" dt="2023-12-11T16:39:45.643" v="3429" actId="20577"/>
      <pc:docMkLst>
        <pc:docMk/>
      </pc:docMkLst>
      <pc:sldChg chg="addSp delSp modSp new mod setBg addAnim">
        <pc:chgData name="Shafer, Ethan H CPT" userId="505e747c-87be-44c0-94c2-fc4c31a873c1" providerId="ADAL" clId="{0558F9FC-7723-4163-864B-7113D67FD701}" dt="2023-12-11T16:28:24.663" v="3094"/>
        <pc:sldMkLst>
          <pc:docMk/>
          <pc:sldMk cId="1252466205" sldId="256"/>
        </pc:sldMkLst>
      </pc:sldChg>
      <pc:sldChg chg="addSp delSp modSp new mod modClrScheme chgLayout">
        <pc:chgData name="Shafer, Ethan H CPT" userId="505e747c-87be-44c0-94c2-fc4c31a873c1" providerId="ADAL" clId="{0558F9FC-7723-4163-864B-7113D67FD701}" dt="2023-12-11T16:32:38.695" v="3117" actId="114"/>
        <pc:sldMkLst>
          <pc:docMk/>
          <pc:sldMk cId="1861566228" sldId="257"/>
        </pc:sldMkLst>
      </pc:sldChg>
      <pc:sldChg chg="addSp delSp modSp new mod modClrScheme chgLayout">
        <pc:chgData name="Shafer, Ethan H CPT" userId="505e747c-87be-44c0-94c2-fc4c31a873c1" providerId="ADAL" clId="{0558F9FC-7723-4163-864B-7113D67FD701}" dt="2023-12-08T14:23:05.443" v="354" actId="20577"/>
        <pc:sldMkLst>
          <pc:docMk/>
          <pc:sldMk cId="1166394099" sldId="258"/>
        </pc:sldMkLst>
      </pc:sldChg>
      <pc:sldChg chg="addSp delSp modSp new mod modClrScheme chgLayout">
        <pc:chgData name="Shafer, Ethan H CPT" userId="505e747c-87be-44c0-94c2-fc4c31a873c1" providerId="ADAL" clId="{0558F9FC-7723-4163-864B-7113D67FD701}" dt="2023-12-08T14:23:34.161" v="405" actId="20577"/>
        <pc:sldMkLst>
          <pc:docMk/>
          <pc:sldMk cId="2952231859" sldId="259"/>
        </pc:sldMkLst>
      </pc:sldChg>
      <pc:sldChg chg="addSp delSp modSp new mod setBg modClrScheme chgLayout">
        <pc:chgData name="Shafer, Ethan H CPT" userId="505e747c-87be-44c0-94c2-fc4c31a873c1" providerId="ADAL" clId="{0558F9FC-7723-4163-864B-7113D67FD701}" dt="2023-12-11T16:28:28.183" v="3096" actId="26606"/>
        <pc:sldMkLst>
          <pc:docMk/>
          <pc:sldMk cId="3574414367" sldId="260"/>
        </pc:sldMkLst>
      </pc:sldChg>
      <pc:sldChg chg="addSp delSp modSp new mod modClrScheme chgLayout">
        <pc:chgData name="Shafer, Ethan H CPT" userId="505e747c-87be-44c0-94c2-fc4c31a873c1" providerId="ADAL" clId="{0558F9FC-7723-4163-864B-7113D67FD701}" dt="2023-12-08T14:52:58.684" v="973" actId="1036"/>
        <pc:sldMkLst>
          <pc:docMk/>
          <pc:sldMk cId="571101686" sldId="261"/>
        </pc:sldMkLst>
      </pc:sldChg>
      <pc:sldChg chg="addSp delSp modSp new mod">
        <pc:chgData name="Shafer, Ethan H CPT" userId="505e747c-87be-44c0-94c2-fc4c31a873c1" providerId="ADAL" clId="{0558F9FC-7723-4163-864B-7113D67FD701}" dt="2023-12-08T14:46:18.429" v="791" actId="931"/>
        <pc:sldMkLst>
          <pc:docMk/>
          <pc:sldMk cId="1846344638" sldId="262"/>
        </pc:sldMkLst>
      </pc:sldChg>
      <pc:sldChg chg="addSp delSp modSp new mod modClrScheme modAnim chgLayout">
        <pc:chgData name="Shafer, Ethan H CPT" userId="505e747c-87be-44c0-94c2-fc4c31a873c1" providerId="ADAL" clId="{0558F9FC-7723-4163-864B-7113D67FD701}" dt="2023-12-08T14:56:33.133" v="1044" actId="20577"/>
        <pc:sldMkLst>
          <pc:docMk/>
          <pc:sldMk cId="2379544849" sldId="263"/>
        </pc:sldMkLst>
      </pc:sldChg>
      <pc:sldChg chg="addSp delSp modSp new mod modClrScheme chgLayout modNotesTx">
        <pc:chgData name="Shafer, Ethan H CPT" userId="505e747c-87be-44c0-94c2-fc4c31a873c1" providerId="ADAL" clId="{0558F9FC-7723-4163-864B-7113D67FD701}" dt="2023-12-08T15:00:59.839" v="1778" actId="20577"/>
        <pc:sldMkLst>
          <pc:docMk/>
          <pc:sldMk cId="519020164" sldId="264"/>
        </pc:sldMkLst>
      </pc:sldChg>
      <pc:sldChg chg="modSp new mod ord modNotesTx">
        <pc:chgData name="Shafer, Ethan H CPT" userId="505e747c-87be-44c0-94c2-fc4c31a873c1" providerId="ADAL" clId="{0558F9FC-7723-4163-864B-7113D67FD701}" dt="2023-12-08T15:00:00.489" v="1445" actId="20577"/>
        <pc:sldMkLst>
          <pc:docMk/>
          <pc:sldMk cId="3211415303" sldId="265"/>
        </pc:sldMkLst>
      </pc:sldChg>
      <pc:sldChg chg="addSp delSp modSp new mod modClrScheme chgLayout">
        <pc:chgData name="Shafer, Ethan H CPT" userId="505e747c-87be-44c0-94c2-fc4c31a873c1" providerId="ADAL" clId="{0558F9FC-7723-4163-864B-7113D67FD701}" dt="2023-12-08T15:02:36.952" v="1837" actId="1035"/>
        <pc:sldMkLst>
          <pc:docMk/>
          <pc:sldMk cId="1613365153" sldId="266"/>
        </pc:sldMkLst>
      </pc:sldChg>
      <pc:sldChg chg="addSp delSp modSp new mod ord setBg modClrScheme delAnim modAnim chgLayout modNotesTx">
        <pc:chgData name="Shafer, Ethan H CPT" userId="505e747c-87be-44c0-94c2-fc4c31a873c1" providerId="ADAL" clId="{0558F9FC-7723-4163-864B-7113D67FD701}" dt="2023-12-11T16:28:48.605" v="3100"/>
        <pc:sldMkLst>
          <pc:docMk/>
          <pc:sldMk cId="3373289461" sldId="267"/>
        </pc:sldMkLst>
      </pc:sldChg>
      <pc:sldChg chg="addSp delSp modSp new mod">
        <pc:chgData name="Shafer, Ethan H CPT" userId="505e747c-87be-44c0-94c2-fc4c31a873c1" providerId="ADAL" clId="{0558F9FC-7723-4163-864B-7113D67FD701}" dt="2023-12-08T15:03:13.819" v="1851" actId="14100"/>
        <pc:sldMkLst>
          <pc:docMk/>
          <pc:sldMk cId="3823963920" sldId="268"/>
        </pc:sldMkLst>
      </pc:sldChg>
      <pc:sldChg chg="addSp delSp modSp new mod modAnim modNotesTx">
        <pc:chgData name="Shafer, Ethan H CPT" userId="505e747c-87be-44c0-94c2-fc4c31a873c1" providerId="ADAL" clId="{0558F9FC-7723-4163-864B-7113D67FD701}" dt="2023-12-11T16:39:45.643" v="3429" actId="20577"/>
        <pc:sldMkLst>
          <pc:docMk/>
          <pc:sldMk cId="2163444791" sldId="269"/>
        </pc:sldMkLst>
      </pc:sldChg>
      <pc:sldChg chg="addSp delSp modSp new mod">
        <pc:chgData name="Shafer, Ethan H CPT" userId="505e747c-87be-44c0-94c2-fc4c31a873c1" providerId="ADAL" clId="{0558F9FC-7723-4163-864B-7113D67FD701}" dt="2023-12-08T20:21:45.090" v="2993" actId="1440"/>
        <pc:sldMkLst>
          <pc:docMk/>
          <pc:sldMk cId="2358855643" sldId="270"/>
        </pc:sldMkLst>
      </pc:sldChg>
      <pc:sldChg chg="addSp delSp modSp new mod modNotesTx">
        <pc:chgData name="Shafer, Ethan H CPT" userId="505e747c-87be-44c0-94c2-fc4c31a873c1" providerId="ADAL" clId="{0558F9FC-7723-4163-864B-7113D67FD701}" dt="2023-12-11T16:38:57.228" v="3153"/>
        <pc:sldMkLst>
          <pc:docMk/>
          <pc:sldMk cId="3223044430" sldId="271"/>
        </pc:sldMkLst>
      </pc:sldChg>
      <pc:sldChg chg="addSp delSp modSp new mod setBg modClrScheme modAnim chgLayout">
        <pc:chgData name="Shafer, Ethan H CPT" userId="505e747c-87be-44c0-94c2-fc4c31a873c1" providerId="ADAL" clId="{0558F9FC-7723-4163-864B-7113D67FD701}" dt="2023-12-11T16:29:53.823" v="3113" actId="20577"/>
        <pc:sldMkLst>
          <pc:docMk/>
          <pc:sldMk cId="2695136482" sldId="272"/>
        </pc:sldMkLst>
      </pc:sldChg>
      <pc:sldMasterChg chg="addSp modSp mod modSldLayout">
        <pc:chgData name="Shafer, Ethan H CPT" userId="505e747c-87be-44c0-94c2-fc4c31a873c1" providerId="ADAL" clId="{0558F9FC-7723-4163-864B-7113D67FD701}" dt="2023-12-08T14:14:33.104" v="81" actId="20577"/>
        <pc:sldMasterMkLst>
          <pc:docMk/>
          <pc:sldMasterMk cId="953183686" sldId="2147483678"/>
        </pc:sldMasterMkLst>
        <pc:sldLayoutChg chg="addSp modSp">
          <pc:chgData name="Shafer, Ethan H CPT" userId="505e747c-87be-44c0-94c2-fc4c31a873c1" providerId="ADAL" clId="{0558F9FC-7723-4163-864B-7113D67FD701}" dt="2023-12-08T14:13:47.540" v="57"/>
          <pc:sldLayoutMkLst>
            <pc:docMk/>
            <pc:sldMasterMk cId="953183686" sldId="2147483678"/>
            <pc:sldLayoutMk cId="1415347951"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4FC0B2-CCAA-46F8-A547-49B8C36E7C87}" type="datetimeFigureOut">
              <a:rPr lang="en-US" smtClean="0"/>
              <a:t>7/30/2025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9811CC-B29F-4526-A732-D1E7BE6588EB}" type="slidenum">
              <a:rPr lang="en-US" smtClean="0"/>
              <a:t>‹#›</a:t>
            </a:fld>
            <a:endParaRPr lang="en-US"/>
          </a:p>
        </p:txBody>
      </p:sp>
    </p:spTree>
    <p:extLst>
      <p:ext uri="{BB962C8B-B14F-4D97-AF65-F5344CB8AC3E}">
        <p14:creationId xmlns:p14="http://schemas.microsoft.com/office/powerpoint/2010/main" val="3892046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the cloud?</a:t>
            </a:r>
          </a:p>
          <a:p>
            <a:r>
              <a:rPr lang="en-US" dirty="0"/>
              <a:t>Is this the cloud? </a:t>
            </a:r>
            <a:r>
              <a:rPr lang="en-US"/>
              <a:t>(Those are my cats, Milo &amp; Emilio)</a:t>
            </a:r>
            <a:endParaRPr lang="en-US" dirty="0"/>
          </a:p>
        </p:txBody>
      </p:sp>
      <p:sp>
        <p:nvSpPr>
          <p:cNvPr id="4" name="Slide Number Placeholder 3"/>
          <p:cNvSpPr>
            <a:spLocks noGrp="1"/>
          </p:cNvSpPr>
          <p:nvPr>
            <p:ph type="sldNum" sz="quarter" idx="5"/>
          </p:nvPr>
        </p:nvSpPr>
        <p:spPr/>
        <p:txBody>
          <a:bodyPr/>
          <a:lstStyle/>
          <a:p>
            <a:fld id="{A69811CC-B29F-4526-A732-D1E7BE6588EB}" type="slidenum">
              <a:rPr lang="en-US" smtClean="0"/>
              <a:t>2</a:t>
            </a:fld>
            <a:endParaRPr lang="en-US"/>
          </a:p>
        </p:txBody>
      </p:sp>
    </p:spTree>
    <p:extLst>
      <p:ext uri="{BB962C8B-B14F-4D97-AF65-F5344CB8AC3E}">
        <p14:creationId xmlns:p14="http://schemas.microsoft.com/office/powerpoint/2010/main" val="4175915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F52310-33D9-4729-9AEF-64EF3CDD5568}" type="slidenum">
              <a:rPr lang="en-US" smtClean="0"/>
              <a:t>5</a:t>
            </a:fld>
            <a:endParaRPr lang="en-US"/>
          </a:p>
        </p:txBody>
      </p:sp>
    </p:spTree>
    <p:extLst>
      <p:ext uri="{BB962C8B-B14F-4D97-AF65-F5344CB8AC3E}">
        <p14:creationId xmlns:p14="http://schemas.microsoft.com/office/powerpoint/2010/main" val="467456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2000/6 = 333.3 hours per machine. 13.8 days ~14 days total</a:t>
            </a:r>
          </a:p>
          <a:p>
            <a:r>
              <a:rPr lang="en-US"/>
              <a:t>5*24 = 120 hours to complete.  2000/120 =  16.6 servers, so 17 servers would be able to complete in just less than 5 days</a:t>
            </a:r>
          </a:p>
          <a:p>
            <a:r>
              <a:rPr lang="en-US"/>
              <a:t>I/O clarify</a:t>
            </a:r>
          </a:p>
          <a:p>
            <a:endParaRPr lang="en-US"/>
          </a:p>
          <a:p>
            <a:endParaRPr lang="en-US"/>
          </a:p>
          <a:p>
            <a:r>
              <a:rPr lang="en-US"/>
              <a:t> </a:t>
            </a:r>
          </a:p>
        </p:txBody>
      </p:sp>
      <p:sp>
        <p:nvSpPr>
          <p:cNvPr id="4" name="Slide Number Placeholder 3"/>
          <p:cNvSpPr>
            <a:spLocks noGrp="1"/>
          </p:cNvSpPr>
          <p:nvPr>
            <p:ph type="sldNum" sz="quarter" idx="5"/>
          </p:nvPr>
        </p:nvSpPr>
        <p:spPr/>
        <p:txBody>
          <a:bodyPr/>
          <a:lstStyle/>
          <a:p>
            <a:fld id="{CAF52310-33D9-4729-9AEF-64EF3CDD5568}" type="slidenum">
              <a:rPr lang="en-US" smtClean="0"/>
              <a:t>8</a:t>
            </a:fld>
            <a:endParaRPr lang="en-US"/>
          </a:p>
        </p:txBody>
      </p:sp>
    </p:spTree>
    <p:extLst>
      <p:ext uri="{BB962C8B-B14F-4D97-AF65-F5344CB8AC3E}">
        <p14:creationId xmlns:p14="http://schemas.microsoft.com/office/powerpoint/2010/main" val="140429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Platform-as-a-Service (PaaS) is an execution runtime environments offered in a multi-tenant environment. The underlying assumption is that applications often use similar functions and that these components can be shared with other applications. Sharing this common functionality should also result in higher environment utilization </a:t>
            </a:r>
            <a:r>
              <a:rPr lang="en-US" dirty="0" err="1"/>
              <a:t>rates.Common</a:t>
            </a:r>
            <a:r>
              <a:rPr lang="en-US" dirty="0"/>
              <a:t> application functionality is offered in an execution environment that delivers platform libraries for custom application implementations using middleware solutions. The most common of these are databases and integrated development environments (IDEs).</a:t>
            </a:r>
          </a:p>
        </p:txBody>
      </p:sp>
      <p:sp>
        <p:nvSpPr>
          <p:cNvPr id="4" name="Slide Number Placeholder 3"/>
          <p:cNvSpPr>
            <a:spLocks noGrp="1"/>
          </p:cNvSpPr>
          <p:nvPr>
            <p:ph type="sldNum" sz="quarter" idx="5"/>
          </p:nvPr>
        </p:nvSpPr>
        <p:spPr/>
        <p:txBody>
          <a:bodyPr/>
          <a:lstStyle/>
          <a:p>
            <a:fld id="{CAF52310-33D9-4729-9AEF-64EF3CDD5568}" type="slidenum">
              <a:rPr lang="en-US" smtClean="0"/>
              <a:t>10</a:t>
            </a:fld>
            <a:endParaRPr lang="en-US"/>
          </a:p>
        </p:txBody>
      </p:sp>
    </p:spTree>
    <p:extLst>
      <p:ext uri="{BB962C8B-B14F-4D97-AF65-F5344CB8AC3E}">
        <p14:creationId xmlns:p14="http://schemas.microsoft.com/office/powerpoint/2010/main" val="467456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 Representational State Transfer… HTTP Methods: </a:t>
            </a:r>
            <a:r>
              <a:rPr lang="en-US" b="0" i="0" dirty="0">
                <a:solidFill>
                  <a:srgbClr val="202122"/>
                </a:solidFill>
                <a:effectLst/>
                <a:latin typeface="Arial" panose="020B0604020202020204" pitchFamily="34" charset="0"/>
              </a:rPr>
              <a:t>GET, HEAD, POST, PUT, PATCH, DELETE, CONNECT, OPTIONS and TRACE</a:t>
            </a:r>
          </a:p>
          <a:p>
            <a:r>
              <a:rPr lang="en-US" b="0" i="0" dirty="0">
                <a:solidFill>
                  <a:srgbClr val="202122"/>
                </a:solidFill>
                <a:effectLst/>
                <a:latin typeface="Arial" panose="020B0604020202020204" pitchFamily="34" charset="0"/>
              </a:rPr>
              <a:t>Simple Object Access Protocol (SOAP)</a:t>
            </a:r>
          </a:p>
          <a:p>
            <a:r>
              <a:rPr lang="en-US" b="0" i="0" dirty="0">
                <a:solidFill>
                  <a:srgbClr val="202122"/>
                </a:solidFill>
                <a:effectLst/>
                <a:latin typeface="Arial" panose="020B0604020202020204" pitchFamily="34" charset="0"/>
              </a:rPr>
              <a:t>REST is a  method and SOAP is a protocol</a:t>
            </a:r>
          </a:p>
          <a:p>
            <a:r>
              <a:rPr lang="en-US" b="0" i="0" dirty="0" err="1">
                <a:solidFill>
                  <a:srgbClr val="202122"/>
                </a:solidFill>
                <a:effectLst/>
                <a:latin typeface="Arial" panose="020B0604020202020204" pitchFamily="34" charset="0"/>
              </a:rPr>
              <a:t>Javascript</a:t>
            </a:r>
            <a:r>
              <a:rPr lang="en-US" b="0" i="0" dirty="0">
                <a:solidFill>
                  <a:srgbClr val="202122"/>
                </a:solidFill>
                <a:effectLst/>
                <a:latin typeface="Arial" panose="020B0604020202020204" pitchFamily="34" charset="0"/>
              </a:rPr>
              <a:t> Object Notation</a:t>
            </a:r>
          </a:p>
          <a:p>
            <a:endParaRPr lang="en-US" dirty="0"/>
          </a:p>
        </p:txBody>
      </p:sp>
      <p:sp>
        <p:nvSpPr>
          <p:cNvPr id="4" name="Slide Number Placeholder 3"/>
          <p:cNvSpPr>
            <a:spLocks noGrp="1"/>
          </p:cNvSpPr>
          <p:nvPr>
            <p:ph type="sldNum" sz="quarter" idx="5"/>
          </p:nvPr>
        </p:nvSpPr>
        <p:spPr/>
        <p:txBody>
          <a:bodyPr/>
          <a:lstStyle/>
          <a:p>
            <a:fld id="{CAF52310-33D9-4729-9AEF-64EF3CDD5568}" type="slidenum">
              <a:rPr lang="en-US" smtClean="0"/>
              <a:t>11</a:t>
            </a:fld>
            <a:endParaRPr lang="en-US"/>
          </a:p>
        </p:txBody>
      </p:sp>
    </p:spTree>
    <p:extLst>
      <p:ext uri="{BB962C8B-B14F-4D97-AF65-F5344CB8AC3E}">
        <p14:creationId xmlns:p14="http://schemas.microsoft.com/office/powerpoint/2010/main" val="578780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Platform-as-a-Service (PaaS) is an execution runtime environments offered in a multi-tenant environment. The underlying assumption is that applications often use similar functions and that these components can be shared with other applications. Sharing this common functionality should also result in higher environment utilization </a:t>
            </a:r>
            <a:r>
              <a:rPr lang="en-US" err="1"/>
              <a:t>rates.Common</a:t>
            </a:r>
            <a:r>
              <a:rPr lang="en-US"/>
              <a:t> application functionality is offered in an execution environment that delivers platform libraries for custom application implementations using middleware solutions. The most common of these are databases and integrated development environments (IDEs).</a:t>
            </a:r>
          </a:p>
        </p:txBody>
      </p:sp>
      <p:sp>
        <p:nvSpPr>
          <p:cNvPr id="4" name="Slide Number Placeholder 3"/>
          <p:cNvSpPr>
            <a:spLocks noGrp="1"/>
          </p:cNvSpPr>
          <p:nvPr>
            <p:ph type="sldNum" sz="quarter" idx="5"/>
          </p:nvPr>
        </p:nvSpPr>
        <p:spPr/>
        <p:txBody>
          <a:bodyPr/>
          <a:lstStyle/>
          <a:p>
            <a:fld id="{CAF52310-33D9-4729-9AEF-64EF3CDD5568}" type="slidenum">
              <a:rPr lang="en-US" smtClean="0"/>
              <a:t>16</a:t>
            </a:fld>
            <a:endParaRPr lang="en-US"/>
          </a:p>
        </p:txBody>
      </p:sp>
    </p:spTree>
    <p:extLst>
      <p:ext uri="{BB962C8B-B14F-4D97-AF65-F5344CB8AC3E}">
        <p14:creationId xmlns:p14="http://schemas.microsoft.com/office/powerpoint/2010/main" val="467456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33333"/>
                </a:solidFill>
                <a:effectLst/>
                <a:latin typeface="Georgia" panose="02040502050405020303" pitchFamily="18" charset="0"/>
              </a:rPr>
              <a:t>Using SaaS, organizations have potentially limitless possibilities for running applications that may not have been otherwise possible given the limitations of their corporate systems, infrastructure, or resources. If the right middleware and associated components are deployed, SaaS can present massive incentives and benefits. Organizations can quickly realize benefits from scalability, flexibility, and on-demand self-service capabilities. Customer adoption accelerates as access to data and applications can be from virtually anywhere, at any time with internet access. Additional benefits include:</a:t>
            </a:r>
          </a:p>
          <a:p>
            <a:pPr algn="l">
              <a:buFont typeface="Arial" panose="020B0604020202020204" pitchFamily="34" charset="0"/>
              <a:buChar char="•"/>
            </a:pPr>
            <a:r>
              <a:rPr lang="en-US" b="0" i="0">
                <a:solidFill>
                  <a:srgbClr val="333333"/>
                </a:solidFill>
                <a:effectLst/>
                <a:latin typeface="Georgia" panose="02040502050405020303" pitchFamily="18" charset="0"/>
              </a:rPr>
              <a:t>Cost control, cost reduction</a:t>
            </a:r>
          </a:p>
          <a:p>
            <a:pPr algn="l">
              <a:buFont typeface="Arial" panose="020B0604020202020204" pitchFamily="34" charset="0"/>
              <a:buChar char="•"/>
            </a:pPr>
            <a:r>
              <a:rPr lang="en-US" b="0" i="0">
                <a:solidFill>
                  <a:srgbClr val="333333"/>
                </a:solidFill>
                <a:effectLst/>
                <a:latin typeface="Georgia" panose="02040502050405020303" pitchFamily="18" charset="0"/>
              </a:rPr>
              <a:t>Licensing or support becomes a built-in component for the provider and the subscriber benefits from economies of scale</a:t>
            </a:r>
          </a:p>
          <a:p>
            <a:pPr algn="l">
              <a:buFont typeface="Arial" panose="020B0604020202020204" pitchFamily="34" charset="0"/>
              <a:buChar char="•"/>
            </a:pPr>
            <a:r>
              <a:rPr lang="en-US" b="0" i="0">
                <a:solidFill>
                  <a:srgbClr val="333333"/>
                </a:solidFill>
                <a:effectLst/>
                <a:latin typeface="Georgia" panose="02040502050405020303" pitchFamily="18" charset="0"/>
              </a:rPr>
              <a:t>The purchasing of up-front bulk licensing and the associated capital expenditure is removed and replaced by demand-based pay-as-you-go licensing models</a:t>
            </a:r>
          </a:p>
          <a:p>
            <a:pPr algn="l">
              <a:buFont typeface="Arial" panose="020B0604020202020204" pitchFamily="34" charset="0"/>
              <a:buChar char="•"/>
            </a:pPr>
            <a:r>
              <a:rPr lang="en-US" b="0" i="0">
                <a:solidFill>
                  <a:srgbClr val="333333"/>
                </a:solidFill>
                <a:effectLst/>
                <a:latin typeface="Georgia" panose="02040502050405020303" pitchFamily="18" charset="0"/>
              </a:rPr>
              <a:t>User-based internal support requirements reduce significantly as the software cloud service provider can typically handle more of the support at scale</a:t>
            </a:r>
          </a:p>
          <a:p>
            <a:pPr algn="l">
              <a:buFont typeface="Arial" panose="020B0604020202020204" pitchFamily="34" charset="0"/>
              <a:buChar char="•"/>
            </a:pPr>
            <a:r>
              <a:rPr lang="en-US" b="0" i="0">
                <a:solidFill>
                  <a:srgbClr val="333333"/>
                </a:solidFill>
                <a:effectLst/>
                <a:latin typeface="Georgia" panose="02040502050405020303" pitchFamily="18" charset="0"/>
              </a:rPr>
              <a:t>Ease of use and limited administration</a:t>
            </a:r>
          </a:p>
          <a:p>
            <a:pPr algn="l">
              <a:buFont typeface="Arial" panose="020B0604020202020204" pitchFamily="34" charset="0"/>
              <a:buChar char="•"/>
            </a:pPr>
            <a:r>
              <a:rPr lang="en-US" b="0" i="0">
                <a:solidFill>
                  <a:srgbClr val="333333"/>
                </a:solidFill>
                <a:effectLst/>
                <a:latin typeface="Georgia" panose="02040502050405020303" pitchFamily="18" charset="0"/>
              </a:rPr>
              <a:t>Automatic updates and patch management</a:t>
            </a:r>
          </a:p>
          <a:p>
            <a:pPr algn="l">
              <a:buFont typeface="Arial" panose="020B0604020202020204" pitchFamily="34" charset="0"/>
              <a:buChar char="•"/>
            </a:pPr>
            <a:r>
              <a:rPr lang="en-US" b="0" i="0">
                <a:solidFill>
                  <a:srgbClr val="333333"/>
                </a:solidFill>
                <a:effectLst/>
                <a:latin typeface="Georgia" panose="02040502050405020303" pitchFamily="18" charset="0"/>
              </a:rPr>
              <a:t>Improved security</a:t>
            </a:r>
          </a:p>
          <a:p>
            <a:pPr algn="l">
              <a:buFont typeface="Arial" panose="020B0604020202020204" pitchFamily="34" charset="0"/>
              <a:buChar char="•"/>
            </a:pPr>
            <a:r>
              <a:rPr lang="en-US" b="0" i="0">
                <a:solidFill>
                  <a:srgbClr val="333333"/>
                </a:solidFill>
                <a:effectLst/>
                <a:latin typeface="Georgia" panose="02040502050405020303" pitchFamily="18" charset="0"/>
              </a:rPr>
              <a:t>Standardization and compatibility </a:t>
            </a:r>
          </a:p>
          <a:p>
            <a:pPr algn="l">
              <a:buFont typeface="Arial" panose="020B0604020202020204" pitchFamily="34" charset="0"/>
              <a:buChar char="•"/>
            </a:pPr>
            <a:r>
              <a:rPr lang="en-US" b="0" i="0">
                <a:solidFill>
                  <a:srgbClr val="333333"/>
                </a:solidFill>
                <a:effectLst/>
                <a:latin typeface="Georgia" panose="02040502050405020303" pitchFamily="18" charset="0"/>
              </a:rPr>
              <a:t>Global accessibility</a:t>
            </a:r>
          </a:p>
          <a:p>
            <a:endParaRPr lang="en-US"/>
          </a:p>
        </p:txBody>
      </p:sp>
      <p:sp>
        <p:nvSpPr>
          <p:cNvPr id="4" name="Slide Number Placeholder 3"/>
          <p:cNvSpPr>
            <a:spLocks noGrp="1"/>
          </p:cNvSpPr>
          <p:nvPr>
            <p:ph type="sldNum" sz="quarter" idx="5"/>
          </p:nvPr>
        </p:nvSpPr>
        <p:spPr/>
        <p:txBody>
          <a:bodyPr/>
          <a:lstStyle/>
          <a:p>
            <a:fld id="{CAF52310-33D9-4729-9AEF-64EF3CDD5568}" type="slidenum">
              <a:rPr lang="en-US" smtClean="0"/>
              <a:t>17</a:t>
            </a:fld>
            <a:endParaRPr lang="en-US"/>
          </a:p>
        </p:txBody>
      </p:sp>
    </p:spTree>
    <p:extLst>
      <p:ext uri="{BB962C8B-B14F-4D97-AF65-F5344CB8AC3E}">
        <p14:creationId xmlns:p14="http://schemas.microsoft.com/office/powerpoint/2010/main" val="578780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7CDDEF79-8CE2-4E63-A36E-3B31505722FC}" type="datetime1">
              <a:rPr lang="en-US" smtClean="0"/>
              <a:t>7/30/2025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18039B46-FA54-4B70-AC0D-4BB93E2046DD}" type="slidenum">
              <a:rPr lang="en-US" smtClean="0"/>
              <a:t>‹#›</a:t>
            </a:fld>
            <a:endParaRPr lang="en-US" dirty="0"/>
          </a:p>
        </p:txBody>
      </p:sp>
      <p:pic>
        <p:nvPicPr>
          <p:cNvPr id="7" name="Picture 6" descr="A logo with a helmet and sword&#10;&#10;Description automatically generated">
            <a:extLst>
              <a:ext uri="{FF2B5EF4-FFF2-40B4-BE49-F238E27FC236}">
                <a16:creationId xmlns:a16="http://schemas.microsoft.com/office/drawing/2014/main" id="{2AEB44E5-A3BE-F444-CC0E-467A77641F4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96231" y="4239"/>
            <a:ext cx="1191964" cy="1191964"/>
          </a:xfrm>
          <a:prstGeom prst="rect">
            <a:avLst/>
          </a:prstGeom>
        </p:spPr>
      </p:pic>
      <p:pic>
        <p:nvPicPr>
          <p:cNvPr id="8" name="Picture 7" descr="A close up of an eagle&#10;&#10;Description automatically generated">
            <a:extLst>
              <a:ext uri="{FF2B5EF4-FFF2-40B4-BE49-F238E27FC236}">
                <a16:creationId xmlns:a16="http://schemas.microsoft.com/office/drawing/2014/main" id="{E7850F95-B3ED-3505-ACE0-092BDCB180D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81" y="-68"/>
            <a:ext cx="1311940" cy="1188720"/>
          </a:xfrm>
          <a:prstGeom prst="rect">
            <a:avLst/>
          </a:prstGeom>
        </p:spPr>
      </p:pic>
    </p:spTree>
    <p:extLst>
      <p:ext uri="{BB962C8B-B14F-4D97-AF65-F5344CB8AC3E}">
        <p14:creationId xmlns:p14="http://schemas.microsoft.com/office/powerpoint/2010/main" val="1415347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0A2776-BB35-4995-856C-F91C580CD1E0}" type="datetime1">
              <a:rPr lang="en-US" smtClean="0"/>
              <a:t>7/30/2025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039B46-FA54-4B70-AC0D-4BB93E2046DD}" type="slidenum">
              <a:rPr lang="en-US" smtClean="0"/>
              <a:t>‹#›</a:t>
            </a:fld>
            <a:endParaRPr lang="en-US"/>
          </a:p>
        </p:txBody>
      </p:sp>
    </p:spTree>
    <p:extLst>
      <p:ext uri="{BB962C8B-B14F-4D97-AF65-F5344CB8AC3E}">
        <p14:creationId xmlns:p14="http://schemas.microsoft.com/office/powerpoint/2010/main" val="203284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D6C25A-43F8-44ED-9273-D643B0F1A6B3}" type="datetime1">
              <a:rPr lang="en-US" smtClean="0"/>
              <a:t>7/30/2025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039B46-FA54-4B70-AC0D-4BB93E2046DD}" type="slidenum">
              <a:rPr lang="en-US" smtClean="0"/>
              <a:t>‹#›</a:t>
            </a:fld>
            <a:endParaRPr lang="en-US"/>
          </a:p>
        </p:txBody>
      </p:sp>
    </p:spTree>
    <p:extLst>
      <p:ext uri="{BB962C8B-B14F-4D97-AF65-F5344CB8AC3E}">
        <p14:creationId xmlns:p14="http://schemas.microsoft.com/office/powerpoint/2010/main" val="80824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977DD2-633E-4026-8182-18498174284F}" type="datetime1">
              <a:rPr lang="en-US" smtClean="0"/>
              <a:t>7/30/2025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039B46-FA54-4B70-AC0D-4BB93E2046DD}"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4342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BDEA99-B805-4E7B-9CAC-990DF80FF7C8}" type="datetime1">
              <a:rPr lang="en-US" smtClean="0"/>
              <a:t>7/30/2025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039B46-FA54-4B70-AC0D-4BB93E2046DD}" type="slidenum">
              <a:rPr lang="en-US" smtClean="0"/>
              <a:t>‹#›</a:t>
            </a:fld>
            <a:endParaRPr lang="en-US"/>
          </a:p>
        </p:txBody>
      </p:sp>
    </p:spTree>
    <p:extLst>
      <p:ext uri="{BB962C8B-B14F-4D97-AF65-F5344CB8AC3E}">
        <p14:creationId xmlns:p14="http://schemas.microsoft.com/office/powerpoint/2010/main" val="4092059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B661F46-E55F-4A4F-AE17-064729BD914A}" type="datetime1">
              <a:rPr lang="en-US" smtClean="0"/>
              <a:t>7/30/2025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039B46-FA54-4B70-AC0D-4BB93E2046DD}" type="slidenum">
              <a:rPr lang="en-US" smtClean="0"/>
              <a:t>‹#›</a:t>
            </a:fld>
            <a:endParaRPr lang="en-US"/>
          </a:p>
        </p:txBody>
      </p:sp>
    </p:spTree>
    <p:extLst>
      <p:ext uri="{BB962C8B-B14F-4D97-AF65-F5344CB8AC3E}">
        <p14:creationId xmlns:p14="http://schemas.microsoft.com/office/powerpoint/2010/main" val="4247914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0065001-E8DB-416D-9B4D-7C06612C167A}" type="datetime1">
              <a:rPr lang="en-US" smtClean="0"/>
              <a:t>7/30/2025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039B46-FA54-4B70-AC0D-4BB93E2046DD}" type="slidenum">
              <a:rPr lang="en-US" smtClean="0"/>
              <a:t>‹#›</a:t>
            </a:fld>
            <a:endParaRPr lang="en-US"/>
          </a:p>
        </p:txBody>
      </p:sp>
    </p:spTree>
    <p:extLst>
      <p:ext uri="{BB962C8B-B14F-4D97-AF65-F5344CB8AC3E}">
        <p14:creationId xmlns:p14="http://schemas.microsoft.com/office/powerpoint/2010/main" val="291892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6F2EBE-5F61-43AC-B279-33C0A24738AB}" type="datetime1">
              <a:rPr lang="en-US" smtClean="0"/>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39B46-FA54-4B70-AC0D-4BB93E2046DD}" type="slidenum">
              <a:rPr lang="en-US" smtClean="0"/>
              <a:t>‹#›</a:t>
            </a:fld>
            <a:endParaRPr lang="en-US"/>
          </a:p>
        </p:txBody>
      </p:sp>
    </p:spTree>
    <p:extLst>
      <p:ext uri="{BB962C8B-B14F-4D97-AF65-F5344CB8AC3E}">
        <p14:creationId xmlns:p14="http://schemas.microsoft.com/office/powerpoint/2010/main" val="2664120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3F018E-20EB-4DB9-A96F-DEA2C20EC15C}" type="datetime1">
              <a:rPr lang="en-US" smtClean="0"/>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39B46-FA54-4B70-AC0D-4BB93E2046DD}" type="slidenum">
              <a:rPr lang="en-US" smtClean="0"/>
              <a:t>‹#›</a:t>
            </a:fld>
            <a:endParaRPr lang="en-US"/>
          </a:p>
        </p:txBody>
      </p:sp>
    </p:spTree>
    <p:extLst>
      <p:ext uri="{BB962C8B-B14F-4D97-AF65-F5344CB8AC3E}">
        <p14:creationId xmlns:p14="http://schemas.microsoft.com/office/powerpoint/2010/main" val="3307521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A89D7F-DBE8-4BDE-8620-00FDCC00E20F}" type="datetime1">
              <a:rPr lang="en-US" smtClean="0"/>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39B46-FA54-4B70-AC0D-4BB93E2046DD}" type="slidenum">
              <a:rPr lang="en-US" smtClean="0"/>
              <a:t>‹#›</a:t>
            </a:fld>
            <a:endParaRPr lang="en-US"/>
          </a:p>
        </p:txBody>
      </p:sp>
    </p:spTree>
    <p:extLst>
      <p:ext uri="{BB962C8B-B14F-4D97-AF65-F5344CB8AC3E}">
        <p14:creationId xmlns:p14="http://schemas.microsoft.com/office/powerpoint/2010/main" val="1840963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1326E8-7019-476C-B0D6-BE7F536158AB}" type="datetime1">
              <a:rPr lang="en-US" smtClean="0"/>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39B46-FA54-4B70-AC0D-4BB93E2046DD}" type="slidenum">
              <a:rPr lang="en-US" smtClean="0"/>
              <a:t>‹#›</a:t>
            </a:fld>
            <a:endParaRPr lang="en-US"/>
          </a:p>
        </p:txBody>
      </p:sp>
    </p:spTree>
    <p:extLst>
      <p:ext uri="{BB962C8B-B14F-4D97-AF65-F5344CB8AC3E}">
        <p14:creationId xmlns:p14="http://schemas.microsoft.com/office/powerpoint/2010/main" val="88498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EF2D14-34EB-4AB7-A883-91D354E6CEDA}" type="datetime1">
              <a:rPr lang="en-US" smtClean="0"/>
              <a:t>7/30/2025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039B46-FA54-4B70-AC0D-4BB93E2046DD}" type="slidenum">
              <a:rPr lang="en-US" smtClean="0"/>
              <a:t>‹#›</a:t>
            </a:fld>
            <a:endParaRPr lang="en-US"/>
          </a:p>
        </p:txBody>
      </p:sp>
    </p:spTree>
    <p:extLst>
      <p:ext uri="{BB962C8B-B14F-4D97-AF65-F5344CB8AC3E}">
        <p14:creationId xmlns:p14="http://schemas.microsoft.com/office/powerpoint/2010/main" val="2760250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E51623-E3AC-4860-8A18-301ABF51D37F}" type="datetime1">
              <a:rPr lang="en-US" smtClean="0"/>
              <a:t>7/30/2025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039B46-FA54-4B70-AC0D-4BB93E2046DD}" type="slidenum">
              <a:rPr lang="en-US" smtClean="0"/>
              <a:t>‹#›</a:t>
            </a:fld>
            <a:endParaRPr lang="en-US"/>
          </a:p>
        </p:txBody>
      </p:sp>
    </p:spTree>
    <p:extLst>
      <p:ext uri="{BB962C8B-B14F-4D97-AF65-F5344CB8AC3E}">
        <p14:creationId xmlns:p14="http://schemas.microsoft.com/office/powerpoint/2010/main" val="2787796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0E2C7C-076D-4EAD-A3BF-A9ADE4F922A3}" type="datetime1">
              <a:rPr lang="en-US" smtClean="0"/>
              <a:t>7/30/2025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039B46-FA54-4B70-AC0D-4BB93E2046DD}" type="slidenum">
              <a:rPr lang="en-US" smtClean="0"/>
              <a:t>‹#›</a:t>
            </a:fld>
            <a:endParaRPr lang="en-US"/>
          </a:p>
        </p:txBody>
      </p:sp>
    </p:spTree>
    <p:extLst>
      <p:ext uri="{BB962C8B-B14F-4D97-AF65-F5344CB8AC3E}">
        <p14:creationId xmlns:p14="http://schemas.microsoft.com/office/powerpoint/2010/main" val="4248371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EB8F01-D84D-4954-A1B2-8DF4D6BAA2F2}" type="datetime1">
              <a:rPr lang="en-US" smtClean="0"/>
              <a:t>7/30/2025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039B46-FA54-4B70-AC0D-4BB93E2046DD}" type="slidenum">
              <a:rPr lang="en-US" smtClean="0"/>
              <a:t>‹#›</a:t>
            </a:fld>
            <a:endParaRPr lang="en-US"/>
          </a:p>
        </p:txBody>
      </p:sp>
    </p:spTree>
    <p:extLst>
      <p:ext uri="{BB962C8B-B14F-4D97-AF65-F5344CB8AC3E}">
        <p14:creationId xmlns:p14="http://schemas.microsoft.com/office/powerpoint/2010/main" val="1017714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11F67F-49B5-4E96-BB49-9A66581A865E}" type="datetime1">
              <a:rPr lang="en-US" smtClean="0"/>
              <a:t>7/30/2025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039B46-FA54-4B70-AC0D-4BB93E2046DD}" type="slidenum">
              <a:rPr lang="en-US" smtClean="0"/>
              <a:t>‹#›</a:t>
            </a:fld>
            <a:endParaRPr lang="en-US"/>
          </a:p>
        </p:txBody>
      </p:sp>
    </p:spTree>
    <p:extLst>
      <p:ext uri="{BB962C8B-B14F-4D97-AF65-F5344CB8AC3E}">
        <p14:creationId xmlns:p14="http://schemas.microsoft.com/office/powerpoint/2010/main" val="2477336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E9DE07-B767-4316-A80D-E0B54DDF0F85}" type="datetime1">
              <a:rPr lang="en-US" smtClean="0"/>
              <a:t>7/30/2025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039B46-FA54-4B70-AC0D-4BB93E2046DD}" type="slidenum">
              <a:rPr lang="en-US" smtClean="0"/>
              <a:t>‹#›</a:t>
            </a:fld>
            <a:endParaRPr lang="en-US"/>
          </a:p>
        </p:txBody>
      </p:sp>
    </p:spTree>
    <p:extLst>
      <p:ext uri="{BB962C8B-B14F-4D97-AF65-F5344CB8AC3E}">
        <p14:creationId xmlns:p14="http://schemas.microsoft.com/office/powerpoint/2010/main" val="1192382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538490F-AF7A-414D-9DC8-27A6E071856A}" type="datetime1">
              <a:rPr lang="en-US" smtClean="0"/>
              <a:t>7/30/2025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8039B46-FA54-4B70-AC0D-4BB93E2046DD}" type="slidenum">
              <a:rPr lang="en-US" smtClean="0"/>
              <a:t>‹#›</a:t>
            </a:fld>
            <a:endParaRPr lang="en-US"/>
          </a:p>
        </p:txBody>
      </p:sp>
      <p:pic>
        <p:nvPicPr>
          <p:cNvPr id="49" name="Picture 48" descr="A logo with a helmet and sword&#10;&#10;Description automatically generated">
            <a:extLst>
              <a:ext uri="{FF2B5EF4-FFF2-40B4-BE49-F238E27FC236}">
                <a16:creationId xmlns:a16="http://schemas.microsoft.com/office/drawing/2014/main" id="{A0A52E4E-F0E0-78FD-D33C-4DD20FA86F8B}"/>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996231" y="4239"/>
            <a:ext cx="1191964" cy="1191964"/>
          </a:xfrm>
          <a:prstGeom prst="rect">
            <a:avLst/>
          </a:prstGeom>
        </p:spPr>
      </p:pic>
      <p:pic>
        <p:nvPicPr>
          <p:cNvPr id="51" name="Picture 50" descr="A close up of an eagle&#10;&#10;Description automatically generated">
            <a:extLst>
              <a:ext uri="{FF2B5EF4-FFF2-40B4-BE49-F238E27FC236}">
                <a16:creationId xmlns:a16="http://schemas.microsoft.com/office/drawing/2014/main" id="{EAF831E6-31D2-E27A-34D2-A7D807CAB6F1}"/>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4681" y="-68"/>
            <a:ext cx="1311940" cy="1188720"/>
          </a:xfrm>
          <a:prstGeom prst="rect">
            <a:avLst/>
          </a:prstGeom>
        </p:spPr>
      </p:pic>
    </p:spTree>
    <p:extLst>
      <p:ext uri="{BB962C8B-B14F-4D97-AF65-F5344CB8AC3E}">
        <p14:creationId xmlns:p14="http://schemas.microsoft.com/office/powerpoint/2010/main" val="95318368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dt="0"/>
  <p:txStyles>
    <p:titleStyle>
      <a:lvl1pPr algn="l" defTabSz="914400" rtl="0" eaLnBrk="1" latinLnBrk="0" hangingPunct="1">
        <a:lnSpc>
          <a:spcPct val="90000"/>
        </a:lnSpc>
        <a:spcBef>
          <a:spcPct val="0"/>
        </a:spcBef>
        <a:buNone/>
        <a:defRPr sz="36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DC5299-E57D-B016-3073-F9B77FF12068}"/>
              </a:ext>
            </a:extLst>
          </p:cNvPr>
          <p:cNvSpPr>
            <a:spLocks noGrp="1"/>
          </p:cNvSpPr>
          <p:nvPr>
            <p:ph type="ctrTitle"/>
          </p:nvPr>
        </p:nvSpPr>
        <p:spPr>
          <a:xfrm>
            <a:off x="3108960" y="1122363"/>
            <a:ext cx="7559039" cy="3027360"/>
          </a:xfrm>
        </p:spPr>
        <p:txBody>
          <a:bodyPr>
            <a:normAutofit/>
          </a:bodyPr>
          <a:lstStyle/>
          <a:p>
            <a:r>
              <a:rPr lang="en-US" sz="5400" dirty="0"/>
              <a:t>CY394: Cloud Computing</a:t>
            </a:r>
          </a:p>
        </p:txBody>
      </p:sp>
      <p:sp>
        <p:nvSpPr>
          <p:cNvPr id="3" name="Subtitle 2">
            <a:extLst>
              <a:ext uri="{FF2B5EF4-FFF2-40B4-BE49-F238E27FC236}">
                <a16:creationId xmlns:a16="http://schemas.microsoft.com/office/drawing/2014/main" id="{8ED0EF80-869B-4141-5931-91ED45F7B057}"/>
              </a:ext>
            </a:extLst>
          </p:cNvPr>
          <p:cNvSpPr>
            <a:spLocks noGrp="1"/>
          </p:cNvSpPr>
          <p:nvPr>
            <p:ph type="subTitle" idx="1"/>
          </p:nvPr>
        </p:nvSpPr>
        <p:spPr>
          <a:xfrm>
            <a:off x="3128010" y="4149724"/>
            <a:ext cx="7539989" cy="1108075"/>
          </a:xfrm>
        </p:spPr>
        <p:txBody>
          <a:bodyPr>
            <a:normAutofit/>
          </a:bodyPr>
          <a:lstStyle/>
          <a:p>
            <a:r>
              <a:rPr lang="en-US" sz="2400" dirty="0">
                <a:solidFill>
                  <a:schemeClr val="tx1"/>
                </a:solidFill>
              </a:rPr>
              <a:t>*-as-a-Service</a:t>
            </a:r>
          </a:p>
        </p:txBody>
      </p:sp>
      <p:grpSp>
        <p:nvGrpSpPr>
          <p:cNvPr id="12" name="Group 11">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3"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7"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2"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2"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3"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54"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5"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6"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7"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8"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9"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0"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1"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2"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3"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4"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5"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6"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4" name="Footer Placeholder 3">
            <a:extLst>
              <a:ext uri="{FF2B5EF4-FFF2-40B4-BE49-F238E27FC236}">
                <a16:creationId xmlns:a16="http://schemas.microsoft.com/office/drawing/2014/main" id="{EE6512E6-5777-903B-2359-957BAFC00AB6}"/>
              </a:ext>
            </a:extLst>
          </p:cNvPr>
          <p:cNvSpPr>
            <a:spLocks noGrp="1"/>
          </p:cNvSpPr>
          <p:nvPr>
            <p:ph type="ftr" sz="quarter" idx="11"/>
          </p:nvPr>
        </p:nvSpPr>
        <p:spPr>
          <a:xfrm>
            <a:off x="3128011" y="5413248"/>
            <a:ext cx="4719095" cy="365125"/>
          </a:xfrm>
        </p:spPr>
        <p:txBody>
          <a:bodyPr>
            <a:normAutofit/>
          </a:bodyPr>
          <a:lstStyle/>
          <a:p>
            <a:endParaRPr lang="en-US"/>
          </a:p>
        </p:txBody>
      </p:sp>
      <p:sp>
        <p:nvSpPr>
          <p:cNvPr id="5" name="Slide Number Placeholder 4">
            <a:extLst>
              <a:ext uri="{FF2B5EF4-FFF2-40B4-BE49-F238E27FC236}">
                <a16:creationId xmlns:a16="http://schemas.microsoft.com/office/drawing/2014/main" id="{AD44AD7F-565C-5637-F415-AA696BD02E22}"/>
              </a:ext>
            </a:extLst>
          </p:cNvPr>
          <p:cNvSpPr>
            <a:spLocks noGrp="1"/>
          </p:cNvSpPr>
          <p:nvPr>
            <p:ph type="sldNum" sz="quarter" idx="12"/>
          </p:nvPr>
        </p:nvSpPr>
        <p:spPr>
          <a:xfrm>
            <a:off x="10024533" y="5413248"/>
            <a:ext cx="643467" cy="365125"/>
          </a:xfrm>
        </p:spPr>
        <p:txBody>
          <a:bodyPr>
            <a:normAutofit/>
          </a:bodyPr>
          <a:lstStyle/>
          <a:p>
            <a:pPr>
              <a:spcAft>
                <a:spcPts val="600"/>
              </a:spcAft>
            </a:pPr>
            <a:fld id="{18039B46-FA54-4B70-AC0D-4BB93E2046DD}" type="slidenum">
              <a:rPr lang="en-US" smtClean="0"/>
              <a:pPr>
                <a:spcAft>
                  <a:spcPts val="600"/>
                </a:spcAft>
              </a:pPr>
              <a:t>1</a:t>
            </a:fld>
            <a:endParaRPr lang="en-US"/>
          </a:p>
        </p:txBody>
      </p:sp>
    </p:spTree>
    <p:extLst>
      <p:ext uri="{BB962C8B-B14F-4D97-AF65-F5344CB8AC3E}">
        <p14:creationId xmlns:p14="http://schemas.microsoft.com/office/powerpoint/2010/main" val="125246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E8C3F-75FD-4469-A138-C8E1813638DC}"/>
              </a:ext>
            </a:extLst>
          </p:cNvPr>
          <p:cNvSpPr>
            <a:spLocks noGrp="1"/>
          </p:cNvSpPr>
          <p:nvPr>
            <p:ph type="title"/>
          </p:nvPr>
        </p:nvSpPr>
        <p:spPr>
          <a:xfrm>
            <a:off x="6738267" y="802955"/>
            <a:ext cx="4333814" cy="1454051"/>
          </a:xfrm>
        </p:spPr>
        <p:txBody>
          <a:bodyPr>
            <a:normAutofit/>
          </a:bodyPr>
          <a:lstStyle/>
          <a:p>
            <a:r>
              <a:rPr lang="en-US" sz="4000" dirty="0"/>
              <a:t>Platform as a Service</a:t>
            </a:r>
          </a:p>
        </p:txBody>
      </p:sp>
      <p:sp>
        <p:nvSpPr>
          <p:cNvPr id="3" name="Content Placeholder 2">
            <a:extLst>
              <a:ext uri="{FF2B5EF4-FFF2-40B4-BE49-F238E27FC236}">
                <a16:creationId xmlns:a16="http://schemas.microsoft.com/office/drawing/2014/main" id="{C190A492-C2E7-48E3-B0F4-2FE1EC2E675D}"/>
              </a:ext>
            </a:extLst>
          </p:cNvPr>
          <p:cNvSpPr>
            <a:spLocks noGrp="1"/>
          </p:cNvSpPr>
          <p:nvPr>
            <p:ph idx="1"/>
          </p:nvPr>
        </p:nvSpPr>
        <p:spPr>
          <a:xfrm>
            <a:off x="6734684" y="2421682"/>
            <a:ext cx="4333468" cy="3639289"/>
          </a:xfrm>
        </p:spPr>
        <p:txBody>
          <a:bodyPr anchor="ctr">
            <a:normAutofit lnSpcReduction="10000"/>
          </a:bodyPr>
          <a:lstStyle/>
          <a:p>
            <a:r>
              <a:rPr lang="en-US" sz="2000" dirty="0"/>
              <a:t>Provides Execution Runtime Environment</a:t>
            </a:r>
          </a:p>
          <a:p>
            <a:r>
              <a:rPr lang="en-US" sz="2000" dirty="0"/>
              <a:t>Multi-tenant environment (Savings!)</a:t>
            </a:r>
          </a:p>
          <a:p>
            <a:r>
              <a:rPr lang="en-US" sz="2000" dirty="0"/>
              <a:t>Underlying functions and components shared between apps (i.e. Databases)</a:t>
            </a:r>
          </a:p>
          <a:p>
            <a:r>
              <a:rPr lang="en-US" sz="2000" dirty="0"/>
              <a:t>Use an IDE for development, and then deploy!</a:t>
            </a:r>
          </a:p>
          <a:p>
            <a:r>
              <a:rPr lang="en-US" sz="2000" dirty="0"/>
              <a:t>Use Git on Heroku to push code for deployment</a:t>
            </a:r>
          </a:p>
        </p:txBody>
      </p:sp>
      <p:pic>
        <p:nvPicPr>
          <p:cNvPr id="1026" name="Picture 2">
            <a:extLst>
              <a:ext uri="{FF2B5EF4-FFF2-40B4-BE49-F238E27FC236}">
                <a16:creationId xmlns:a16="http://schemas.microsoft.com/office/drawing/2014/main" id="{899835F8-CA98-49DE-B0C7-3AF1E132A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991" y="3552211"/>
            <a:ext cx="1997521" cy="13098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vanced Laravel deployment on AWS Elastic Beanstalk | by Alex Renoki |  Medium">
            <a:extLst>
              <a:ext uri="{FF2B5EF4-FFF2-40B4-BE49-F238E27FC236}">
                <a16:creationId xmlns:a16="http://schemas.microsoft.com/office/drawing/2014/main" id="{31C21E34-FE8F-4D8C-BE82-008AAA74F5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704" r="29699"/>
          <a:stretch/>
        </p:blipFill>
        <p:spPr bwMode="auto">
          <a:xfrm>
            <a:off x="422465" y="4036944"/>
            <a:ext cx="2058909" cy="21970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for post">
            <a:extLst>
              <a:ext uri="{FF2B5EF4-FFF2-40B4-BE49-F238E27FC236}">
                <a16:creationId xmlns:a16="http://schemas.microsoft.com/office/drawing/2014/main" id="{38B9E401-41BA-4ECE-81D2-AC69C89E63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589" y="1112801"/>
            <a:ext cx="4045451" cy="1708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271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373A-806B-42A9-9894-99127D8715B9}"/>
              </a:ext>
            </a:extLst>
          </p:cNvPr>
          <p:cNvSpPr>
            <a:spLocks noGrp="1"/>
          </p:cNvSpPr>
          <p:nvPr>
            <p:ph type="title"/>
          </p:nvPr>
        </p:nvSpPr>
        <p:spPr/>
        <p:txBody>
          <a:bodyPr/>
          <a:lstStyle/>
          <a:p>
            <a:r>
              <a:rPr lang="en-US" dirty="0"/>
              <a:t>PaaS Considerations</a:t>
            </a:r>
          </a:p>
        </p:txBody>
      </p:sp>
      <p:sp>
        <p:nvSpPr>
          <p:cNvPr id="3" name="Content Placeholder 2">
            <a:extLst>
              <a:ext uri="{FF2B5EF4-FFF2-40B4-BE49-F238E27FC236}">
                <a16:creationId xmlns:a16="http://schemas.microsoft.com/office/drawing/2014/main" id="{C627E421-477F-40F4-B3BF-E53195633513}"/>
              </a:ext>
            </a:extLst>
          </p:cNvPr>
          <p:cNvSpPr>
            <a:spLocks noGrp="1"/>
          </p:cNvSpPr>
          <p:nvPr>
            <p:ph idx="1"/>
          </p:nvPr>
        </p:nvSpPr>
        <p:spPr/>
        <p:txBody>
          <a:bodyPr>
            <a:normAutofit fontScale="85000" lnSpcReduction="20000"/>
          </a:bodyPr>
          <a:lstStyle/>
          <a:p>
            <a:r>
              <a:rPr lang="en-US" dirty="0"/>
              <a:t>Languages and Frameworks</a:t>
            </a:r>
          </a:p>
          <a:p>
            <a:r>
              <a:rPr lang="en-US" dirty="0"/>
              <a:t>Applications are never static</a:t>
            </a:r>
          </a:p>
          <a:p>
            <a:pPr lvl="1"/>
            <a:r>
              <a:rPr lang="en-US" dirty="0"/>
              <a:t>Redeployment across different hosting environments</a:t>
            </a:r>
          </a:p>
          <a:p>
            <a:r>
              <a:rPr lang="en-US" dirty="0"/>
              <a:t>Proprietary and unique workflows (including testing)</a:t>
            </a:r>
          </a:p>
          <a:p>
            <a:r>
              <a:rPr lang="en-US" dirty="0"/>
              <a:t>Application Programing Interface (APIs)</a:t>
            </a:r>
          </a:p>
          <a:p>
            <a:pPr lvl="1"/>
            <a:r>
              <a:rPr lang="en-US" dirty="0"/>
              <a:t>Is it RESTful, and what does this mean?</a:t>
            </a:r>
          </a:p>
          <a:p>
            <a:pPr lvl="1"/>
            <a:r>
              <a:rPr lang="en-US" dirty="0"/>
              <a:t>What is SOAP?</a:t>
            </a:r>
          </a:p>
          <a:p>
            <a:pPr lvl="1"/>
            <a:r>
              <a:rPr lang="en-US" dirty="0"/>
              <a:t>JSON</a:t>
            </a:r>
          </a:p>
          <a:p>
            <a:r>
              <a:rPr lang="en-US" dirty="0"/>
              <a:t>Provider flexibility, Platform flexibility, migration options</a:t>
            </a:r>
          </a:p>
          <a:p>
            <a:endParaRPr lang="en-US" dirty="0"/>
          </a:p>
        </p:txBody>
      </p:sp>
    </p:spTree>
    <p:extLst>
      <p:ext uri="{BB962C8B-B14F-4D97-AF65-F5344CB8AC3E}">
        <p14:creationId xmlns:p14="http://schemas.microsoft.com/office/powerpoint/2010/main" val="1118544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8589C-3183-4D8A-9CEC-D64DF91CB8A7}"/>
              </a:ext>
            </a:extLst>
          </p:cNvPr>
          <p:cNvSpPr>
            <a:spLocks noGrp="1"/>
          </p:cNvSpPr>
          <p:nvPr>
            <p:ph type="title"/>
          </p:nvPr>
        </p:nvSpPr>
        <p:spPr/>
        <p:txBody>
          <a:bodyPr/>
          <a:lstStyle/>
          <a:p>
            <a:r>
              <a:rPr lang="en-US" dirty="0"/>
              <a:t>Example Web Applications that can be deployed to PaaS</a:t>
            </a:r>
          </a:p>
        </p:txBody>
      </p:sp>
      <p:sp>
        <p:nvSpPr>
          <p:cNvPr id="3" name="Content Placeholder 2">
            <a:extLst>
              <a:ext uri="{FF2B5EF4-FFF2-40B4-BE49-F238E27FC236}">
                <a16:creationId xmlns:a16="http://schemas.microsoft.com/office/drawing/2014/main" id="{07C7B193-D01E-4E3F-BE0A-40BD63B0EA56}"/>
              </a:ext>
            </a:extLst>
          </p:cNvPr>
          <p:cNvSpPr>
            <a:spLocks noGrp="1"/>
          </p:cNvSpPr>
          <p:nvPr>
            <p:ph idx="1"/>
          </p:nvPr>
        </p:nvSpPr>
        <p:spPr/>
        <p:txBody>
          <a:bodyPr>
            <a:normAutofit fontScale="92500" lnSpcReduction="10000"/>
          </a:bodyPr>
          <a:lstStyle/>
          <a:p>
            <a:r>
              <a:rPr lang="en-US" dirty="0"/>
              <a:t>Ruby on Rails (Model-View-Controller web application framework)</a:t>
            </a:r>
          </a:p>
          <a:p>
            <a:r>
              <a:rPr lang="en-US" dirty="0"/>
              <a:t>Flask (Python)</a:t>
            </a:r>
          </a:p>
          <a:p>
            <a:r>
              <a:rPr lang="en-US" dirty="0"/>
              <a:t>Django (Python MVC)</a:t>
            </a:r>
          </a:p>
          <a:p>
            <a:r>
              <a:rPr lang="en-US" dirty="0" err="1"/>
              <a:t>CakePHP</a:t>
            </a:r>
            <a:r>
              <a:rPr lang="en-US" dirty="0"/>
              <a:t> (PHP MVC)</a:t>
            </a:r>
          </a:p>
          <a:p>
            <a:r>
              <a:rPr lang="en-US" dirty="0"/>
              <a:t>Laravel (PHP)</a:t>
            </a:r>
          </a:p>
          <a:p>
            <a:r>
              <a:rPr lang="en-US" dirty="0"/>
              <a:t>ASP .NET Core</a:t>
            </a:r>
          </a:p>
          <a:p>
            <a:r>
              <a:rPr lang="en-US" dirty="0"/>
              <a:t>Sails.JS (runs on Node.JS)</a:t>
            </a:r>
          </a:p>
        </p:txBody>
      </p:sp>
    </p:spTree>
    <p:extLst>
      <p:ext uri="{BB962C8B-B14F-4D97-AF65-F5344CB8AC3E}">
        <p14:creationId xmlns:p14="http://schemas.microsoft.com/office/powerpoint/2010/main" val="1994915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DE501-F953-4E2C-9113-8A257BF99822}"/>
              </a:ext>
            </a:extLst>
          </p:cNvPr>
          <p:cNvSpPr>
            <a:spLocks noGrp="1"/>
          </p:cNvSpPr>
          <p:nvPr>
            <p:ph type="title"/>
          </p:nvPr>
        </p:nvSpPr>
        <p:spPr>
          <a:xfrm>
            <a:off x="839788" y="457200"/>
            <a:ext cx="7158080" cy="444674"/>
          </a:xfrm>
        </p:spPr>
        <p:txBody>
          <a:bodyPr>
            <a:noAutofit/>
          </a:bodyPr>
          <a:lstStyle/>
          <a:p>
            <a:r>
              <a:rPr lang="en-US" sz="3600" dirty="0"/>
              <a:t>In Class Scenario #1</a:t>
            </a:r>
          </a:p>
        </p:txBody>
      </p:sp>
      <p:sp>
        <p:nvSpPr>
          <p:cNvPr id="7" name="Content Placeholder 6">
            <a:extLst>
              <a:ext uri="{FF2B5EF4-FFF2-40B4-BE49-F238E27FC236}">
                <a16:creationId xmlns:a16="http://schemas.microsoft.com/office/drawing/2014/main" id="{4C7E110B-007F-4283-903A-D6DB4A9D0833}"/>
              </a:ext>
            </a:extLst>
          </p:cNvPr>
          <p:cNvSpPr>
            <a:spLocks noGrp="1"/>
          </p:cNvSpPr>
          <p:nvPr>
            <p:ph idx="1"/>
          </p:nvPr>
        </p:nvSpPr>
        <p:spPr/>
        <p:txBody>
          <a:bodyPr/>
          <a:lstStyle/>
          <a:p>
            <a:endParaRPr lang="en-US" dirty="0"/>
          </a:p>
          <a:p>
            <a:endParaRPr lang="en-US" dirty="0"/>
          </a:p>
          <a:p>
            <a:r>
              <a:rPr lang="en-US" dirty="0"/>
              <a:t>What PaaS service exists that has a “free” tier that may work? (search on the internet now if you need too)</a:t>
            </a:r>
          </a:p>
          <a:p>
            <a:r>
              <a:rPr lang="en-US" dirty="0"/>
              <a:t>How much does it cost if you want to put it in “real” production mode?</a:t>
            </a:r>
          </a:p>
          <a:p>
            <a:endParaRPr lang="en-US" dirty="0"/>
          </a:p>
          <a:p>
            <a:pPr marL="0" indent="0">
              <a:buNone/>
            </a:pPr>
            <a:endParaRPr lang="en-US" dirty="0"/>
          </a:p>
          <a:p>
            <a:endParaRPr lang="en-US" dirty="0"/>
          </a:p>
        </p:txBody>
      </p:sp>
      <p:sp>
        <p:nvSpPr>
          <p:cNvPr id="8" name="Text Placeholder 7">
            <a:extLst>
              <a:ext uri="{FF2B5EF4-FFF2-40B4-BE49-F238E27FC236}">
                <a16:creationId xmlns:a16="http://schemas.microsoft.com/office/drawing/2014/main" id="{A70E8736-E465-4BD0-96E2-C3F3E71DB193}"/>
              </a:ext>
            </a:extLst>
          </p:cNvPr>
          <p:cNvSpPr>
            <a:spLocks noGrp="1"/>
          </p:cNvSpPr>
          <p:nvPr>
            <p:ph type="body" sz="half" idx="2"/>
          </p:nvPr>
        </p:nvSpPr>
        <p:spPr>
          <a:xfrm>
            <a:off x="651898" y="1330891"/>
            <a:ext cx="3932237" cy="3811588"/>
          </a:xfrm>
        </p:spPr>
        <p:txBody>
          <a:bodyPr>
            <a:normAutofit/>
          </a:bodyPr>
          <a:lstStyle/>
          <a:p>
            <a:r>
              <a:rPr lang="en-US" sz="2400" dirty="0"/>
              <a:t>You are developing a Ruby on Rails application and want to test it out for free</a:t>
            </a:r>
          </a:p>
          <a:p>
            <a:endParaRPr lang="en-US" sz="2400" dirty="0"/>
          </a:p>
          <a:p>
            <a:endParaRPr lang="en-US" sz="2400" dirty="0"/>
          </a:p>
        </p:txBody>
      </p:sp>
    </p:spTree>
    <p:extLst>
      <p:ext uri="{BB962C8B-B14F-4D97-AF65-F5344CB8AC3E}">
        <p14:creationId xmlns:p14="http://schemas.microsoft.com/office/powerpoint/2010/main" val="2040726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DE501-F953-4E2C-9113-8A257BF99822}"/>
              </a:ext>
            </a:extLst>
          </p:cNvPr>
          <p:cNvSpPr>
            <a:spLocks noGrp="1"/>
          </p:cNvSpPr>
          <p:nvPr>
            <p:ph type="title"/>
          </p:nvPr>
        </p:nvSpPr>
        <p:spPr>
          <a:xfrm>
            <a:off x="839788" y="457200"/>
            <a:ext cx="7158080" cy="444674"/>
          </a:xfrm>
        </p:spPr>
        <p:txBody>
          <a:bodyPr>
            <a:noAutofit/>
          </a:bodyPr>
          <a:lstStyle/>
          <a:p>
            <a:r>
              <a:rPr lang="en-US" sz="3600" dirty="0"/>
              <a:t>In Class Scenario #2</a:t>
            </a:r>
          </a:p>
        </p:txBody>
      </p:sp>
      <p:sp>
        <p:nvSpPr>
          <p:cNvPr id="7" name="Content Placeholder 6">
            <a:extLst>
              <a:ext uri="{FF2B5EF4-FFF2-40B4-BE49-F238E27FC236}">
                <a16:creationId xmlns:a16="http://schemas.microsoft.com/office/drawing/2014/main" id="{4C7E110B-007F-4283-903A-D6DB4A9D0833}"/>
              </a:ext>
            </a:extLst>
          </p:cNvPr>
          <p:cNvSpPr>
            <a:spLocks noGrp="1"/>
          </p:cNvSpPr>
          <p:nvPr>
            <p:ph idx="1"/>
          </p:nvPr>
        </p:nvSpPr>
        <p:spPr/>
        <p:txBody>
          <a:bodyPr/>
          <a:lstStyle/>
          <a:p>
            <a:endParaRPr lang="en-US" dirty="0"/>
          </a:p>
          <a:p>
            <a:endParaRPr lang="en-US" dirty="0"/>
          </a:p>
          <a:p>
            <a:r>
              <a:rPr lang="en-US" dirty="0"/>
              <a:t>What web framework would you choose?</a:t>
            </a:r>
          </a:p>
          <a:p>
            <a:r>
              <a:rPr lang="en-US" dirty="0"/>
              <a:t>What PaaS system will support the framework you have chosen?</a:t>
            </a:r>
          </a:p>
          <a:p>
            <a:r>
              <a:rPr lang="en-US" dirty="0"/>
              <a:t>What will the pricing model be for this application?</a:t>
            </a:r>
          </a:p>
          <a:p>
            <a:endParaRPr lang="en-US" dirty="0"/>
          </a:p>
        </p:txBody>
      </p:sp>
      <p:sp>
        <p:nvSpPr>
          <p:cNvPr id="8" name="Text Placeholder 7">
            <a:extLst>
              <a:ext uri="{FF2B5EF4-FFF2-40B4-BE49-F238E27FC236}">
                <a16:creationId xmlns:a16="http://schemas.microsoft.com/office/drawing/2014/main" id="{A70E8736-E465-4BD0-96E2-C3F3E71DB193}"/>
              </a:ext>
            </a:extLst>
          </p:cNvPr>
          <p:cNvSpPr>
            <a:spLocks noGrp="1"/>
          </p:cNvSpPr>
          <p:nvPr>
            <p:ph type="body" sz="half" idx="2"/>
          </p:nvPr>
        </p:nvSpPr>
        <p:spPr>
          <a:xfrm>
            <a:off x="651898" y="1330890"/>
            <a:ext cx="3932237" cy="5069909"/>
          </a:xfrm>
        </p:spPr>
        <p:txBody>
          <a:bodyPr>
            <a:normAutofit lnSpcReduction="10000"/>
          </a:bodyPr>
          <a:lstStyle/>
          <a:p>
            <a:r>
              <a:rPr lang="en-US" sz="2400" dirty="0"/>
              <a:t>You have developed a cool machine learning tool in python and it is currently a standalone program.  You want to have multiple people access this program, and you want to collect data from the people accessing it so you can optimize and/or validate the algorithm.  You decide to make it into a web application.</a:t>
            </a:r>
          </a:p>
          <a:p>
            <a:endParaRPr lang="en-US" sz="2400" dirty="0"/>
          </a:p>
          <a:p>
            <a:endParaRPr lang="en-US" sz="2400" dirty="0"/>
          </a:p>
        </p:txBody>
      </p:sp>
    </p:spTree>
    <p:extLst>
      <p:ext uri="{BB962C8B-B14F-4D97-AF65-F5344CB8AC3E}">
        <p14:creationId xmlns:p14="http://schemas.microsoft.com/office/powerpoint/2010/main" val="345361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6"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17"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4"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5"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9"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0"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0"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1"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42"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3"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4"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5"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6"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7"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8"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9"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0"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1"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2"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3"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54"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5"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6"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7"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8"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9"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0"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1"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2"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3"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4"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5"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6"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grpSp>
      <p:sp useBgFill="1">
        <p:nvSpPr>
          <p:cNvPr id="68" name="Rectangle 67">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A6F9A1-3AD0-10B2-52AD-2C587424B241}"/>
              </a:ext>
            </a:extLst>
          </p:cNvPr>
          <p:cNvSpPr>
            <a:spLocks noGrp="1"/>
          </p:cNvSpPr>
          <p:nvPr>
            <p:ph type="title"/>
          </p:nvPr>
        </p:nvSpPr>
        <p:spPr>
          <a:xfrm>
            <a:off x="3108960" y="1122363"/>
            <a:ext cx="7559039" cy="3027360"/>
          </a:xfrm>
        </p:spPr>
        <p:txBody>
          <a:bodyPr vert="horz" lIns="91440" tIns="45720" rIns="91440" bIns="45720" rtlCol="0" anchor="b">
            <a:normAutofit/>
          </a:bodyPr>
          <a:lstStyle/>
          <a:p>
            <a:r>
              <a:rPr lang="en-US" sz="5400" cap="all"/>
              <a:t>Software as a Service</a:t>
            </a:r>
          </a:p>
        </p:txBody>
      </p:sp>
      <p:sp>
        <p:nvSpPr>
          <p:cNvPr id="3" name="Text Placeholder 2">
            <a:extLst>
              <a:ext uri="{FF2B5EF4-FFF2-40B4-BE49-F238E27FC236}">
                <a16:creationId xmlns:a16="http://schemas.microsoft.com/office/drawing/2014/main" id="{15E0FC0F-2A9D-1898-D838-7DA5879A6A39}"/>
              </a:ext>
            </a:extLst>
          </p:cNvPr>
          <p:cNvSpPr>
            <a:spLocks noGrp="1"/>
          </p:cNvSpPr>
          <p:nvPr>
            <p:ph type="body" idx="1"/>
          </p:nvPr>
        </p:nvSpPr>
        <p:spPr>
          <a:xfrm>
            <a:off x="3128010" y="4149724"/>
            <a:ext cx="7539989" cy="1108075"/>
          </a:xfrm>
        </p:spPr>
        <p:txBody>
          <a:bodyPr vert="horz" lIns="91440" tIns="45720" rIns="91440" bIns="45720" rtlCol="0">
            <a:normAutofit/>
          </a:bodyPr>
          <a:lstStyle/>
          <a:p>
            <a:endParaRPr lang="en-US" sz="2400">
              <a:solidFill>
                <a:schemeClr val="tx1"/>
              </a:solidFill>
            </a:endParaRPr>
          </a:p>
        </p:txBody>
      </p:sp>
      <p:grpSp>
        <p:nvGrpSpPr>
          <p:cNvPr id="70" name="Group 69">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71"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72"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3"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4"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75"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6"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7"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8"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9"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0"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1"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2"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3"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4"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5"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6"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7"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8"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9"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0"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1"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2"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3"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4"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5"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6"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7"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8"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9"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00"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1"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2"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3"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4"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5"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6"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7"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8"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9"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0"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12"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3"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4"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5"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6"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7"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8"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9"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0"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1"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2"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3"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4"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4" name="Footer Placeholder 3">
            <a:extLst>
              <a:ext uri="{FF2B5EF4-FFF2-40B4-BE49-F238E27FC236}">
                <a16:creationId xmlns:a16="http://schemas.microsoft.com/office/drawing/2014/main" id="{1BA521B2-3583-E0C9-E458-97EAD2CB50A9}"/>
              </a:ext>
            </a:extLst>
          </p:cNvPr>
          <p:cNvSpPr>
            <a:spLocks noGrp="1"/>
          </p:cNvSpPr>
          <p:nvPr>
            <p:ph type="ftr" sz="quarter" idx="11"/>
          </p:nvPr>
        </p:nvSpPr>
        <p:spPr>
          <a:xfrm>
            <a:off x="3128011" y="5413248"/>
            <a:ext cx="4719095" cy="365125"/>
          </a:xfrm>
        </p:spPr>
        <p:txBody>
          <a:bodyPr vert="horz" lIns="91440" tIns="45720" rIns="91440" bIns="45720" rtlCol="0" anchor="ctr">
            <a:normAutofit/>
          </a:bodyPr>
          <a:lstStyle/>
          <a:p>
            <a:endParaRPr lang="en-US"/>
          </a:p>
        </p:txBody>
      </p:sp>
      <p:sp>
        <p:nvSpPr>
          <p:cNvPr id="5" name="Slide Number Placeholder 4">
            <a:extLst>
              <a:ext uri="{FF2B5EF4-FFF2-40B4-BE49-F238E27FC236}">
                <a16:creationId xmlns:a16="http://schemas.microsoft.com/office/drawing/2014/main" id="{4ED3E8B0-ADB1-69B9-ED20-0DEEE3E67F89}"/>
              </a:ext>
            </a:extLst>
          </p:cNvPr>
          <p:cNvSpPr>
            <a:spLocks noGrp="1"/>
          </p:cNvSpPr>
          <p:nvPr>
            <p:ph type="sldNum" sz="quarter" idx="12"/>
          </p:nvPr>
        </p:nvSpPr>
        <p:spPr>
          <a:xfrm>
            <a:off x="10024533" y="5413248"/>
            <a:ext cx="643467" cy="365125"/>
          </a:xfrm>
        </p:spPr>
        <p:txBody>
          <a:bodyPr vert="horz" lIns="91440" tIns="45720" rIns="91440" bIns="45720" rtlCol="0" anchor="ctr">
            <a:normAutofit/>
          </a:bodyPr>
          <a:lstStyle/>
          <a:p>
            <a:pPr>
              <a:spcAft>
                <a:spcPts val="600"/>
              </a:spcAft>
            </a:pPr>
            <a:fld id="{18039B46-FA54-4B70-AC0D-4BB93E2046DD}" type="slidenum">
              <a:rPr lang="en-US" kern="1200" dirty="0">
                <a:solidFill>
                  <a:schemeClr val="tx1">
                    <a:tint val="75000"/>
                  </a:schemeClr>
                </a:solidFill>
                <a:latin typeface="+mn-lt"/>
                <a:ea typeface="+mn-ea"/>
                <a:cs typeface="+mn-cs"/>
              </a:rPr>
              <a:pPr>
                <a:spcAft>
                  <a:spcPts val="600"/>
                </a:spcAft>
              </a:pPr>
              <a:t>15</a:t>
            </a:fld>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406860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E8C3F-75FD-4469-A138-C8E1813638DC}"/>
              </a:ext>
            </a:extLst>
          </p:cNvPr>
          <p:cNvSpPr>
            <a:spLocks noGrp="1"/>
          </p:cNvSpPr>
          <p:nvPr>
            <p:ph type="title"/>
          </p:nvPr>
        </p:nvSpPr>
        <p:spPr>
          <a:xfrm>
            <a:off x="6738267" y="802955"/>
            <a:ext cx="4333814" cy="1454051"/>
          </a:xfrm>
        </p:spPr>
        <p:txBody>
          <a:bodyPr>
            <a:normAutofit/>
          </a:bodyPr>
          <a:lstStyle/>
          <a:p>
            <a:r>
              <a:rPr lang="en-US" sz="4000" dirty="0"/>
              <a:t>Software as a Service</a:t>
            </a:r>
          </a:p>
        </p:txBody>
      </p:sp>
      <p:sp>
        <p:nvSpPr>
          <p:cNvPr id="3" name="Content Placeholder 2">
            <a:extLst>
              <a:ext uri="{FF2B5EF4-FFF2-40B4-BE49-F238E27FC236}">
                <a16:creationId xmlns:a16="http://schemas.microsoft.com/office/drawing/2014/main" id="{C190A492-C2E7-48E3-B0F4-2FE1EC2E675D}"/>
              </a:ext>
            </a:extLst>
          </p:cNvPr>
          <p:cNvSpPr>
            <a:spLocks noGrp="1"/>
          </p:cNvSpPr>
          <p:nvPr>
            <p:ph idx="1"/>
          </p:nvPr>
        </p:nvSpPr>
        <p:spPr>
          <a:xfrm>
            <a:off x="6734684" y="2421682"/>
            <a:ext cx="4333468" cy="3639289"/>
          </a:xfrm>
        </p:spPr>
        <p:txBody>
          <a:bodyPr anchor="ctr">
            <a:normAutofit/>
          </a:bodyPr>
          <a:lstStyle/>
          <a:p>
            <a:r>
              <a:rPr lang="en-US" sz="2000" dirty="0"/>
              <a:t>Everything is provided</a:t>
            </a:r>
          </a:p>
          <a:p>
            <a:r>
              <a:rPr lang="en-US" sz="2000" dirty="0"/>
              <a:t>Office applications are most common</a:t>
            </a:r>
          </a:p>
          <a:p>
            <a:r>
              <a:rPr lang="en-US" sz="2000" dirty="0"/>
              <a:t>Examples: E commerce software, Project Management, Accounting, email marketing, billing and invoicing</a:t>
            </a:r>
          </a:p>
          <a:p>
            <a:r>
              <a:rPr lang="en-US" sz="2000" dirty="0"/>
              <a:t>Security of the system is handled by the provider</a:t>
            </a:r>
          </a:p>
        </p:txBody>
      </p:sp>
      <p:pic>
        <p:nvPicPr>
          <p:cNvPr id="5" name="Picture 4" descr="Office 365 Products and Services Explained">
            <a:extLst>
              <a:ext uri="{FF2B5EF4-FFF2-40B4-BE49-F238E27FC236}">
                <a16:creationId xmlns:a16="http://schemas.microsoft.com/office/drawing/2014/main" id="{E69411AE-E724-406C-8261-BA72D3DF1B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250" y="390391"/>
            <a:ext cx="3677655" cy="22791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Google Apps at USD - ITS Help Desk">
            <a:extLst>
              <a:ext uri="{FF2B5EF4-FFF2-40B4-BE49-F238E27FC236}">
                <a16:creationId xmlns:a16="http://schemas.microsoft.com/office/drawing/2014/main" id="{20F65790-4E3D-4DC8-BB34-19A145F7CE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029" y="3465906"/>
            <a:ext cx="2334576" cy="13109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lack Review | PCMag">
            <a:extLst>
              <a:ext uri="{FF2B5EF4-FFF2-40B4-BE49-F238E27FC236}">
                <a16:creationId xmlns:a16="http://schemas.microsoft.com/office/drawing/2014/main" id="{DF3AE9EB-776B-44AC-B011-5B3D7FDCA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137" y="3967546"/>
            <a:ext cx="2171640" cy="122255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odel Support">
            <a:extLst>
              <a:ext uri="{FF2B5EF4-FFF2-40B4-BE49-F238E27FC236}">
                <a16:creationId xmlns:a16="http://schemas.microsoft.com/office/drawing/2014/main" id="{9B1E87D1-7E39-40A2-8983-8448F76BD9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680" y="5401438"/>
            <a:ext cx="2084832" cy="594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316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373A-806B-42A9-9894-99127D8715B9}"/>
              </a:ext>
            </a:extLst>
          </p:cNvPr>
          <p:cNvSpPr>
            <a:spLocks noGrp="1"/>
          </p:cNvSpPr>
          <p:nvPr>
            <p:ph type="title"/>
          </p:nvPr>
        </p:nvSpPr>
        <p:spPr/>
        <p:txBody>
          <a:bodyPr/>
          <a:lstStyle/>
          <a:p>
            <a:r>
              <a:rPr lang="en-US"/>
              <a:t>SaaS Considerations</a:t>
            </a:r>
          </a:p>
        </p:txBody>
      </p:sp>
      <p:sp>
        <p:nvSpPr>
          <p:cNvPr id="3" name="Content Placeholder 2">
            <a:extLst>
              <a:ext uri="{FF2B5EF4-FFF2-40B4-BE49-F238E27FC236}">
                <a16:creationId xmlns:a16="http://schemas.microsoft.com/office/drawing/2014/main" id="{C627E421-477F-40F4-B3BF-E53195633513}"/>
              </a:ext>
            </a:extLst>
          </p:cNvPr>
          <p:cNvSpPr>
            <a:spLocks noGrp="1"/>
          </p:cNvSpPr>
          <p:nvPr>
            <p:ph idx="1"/>
          </p:nvPr>
        </p:nvSpPr>
        <p:spPr/>
        <p:txBody>
          <a:bodyPr>
            <a:normAutofit fontScale="92500" lnSpcReduction="10000"/>
          </a:bodyPr>
          <a:lstStyle/>
          <a:p>
            <a:r>
              <a:rPr lang="en-US"/>
              <a:t>Cost Control, cost reduction</a:t>
            </a:r>
          </a:p>
          <a:p>
            <a:r>
              <a:rPr lang="en-US"/>
              <a:t>Licensing is a subscriber model as opposed to licensing the software</a:t>
            </a:r>
          </a:p>
          <a:p>
            <a:r>
              <a:rPr lang="en-US"/>
              <a:t>Provider can handle support at scale</a:t>
            </a:r>
          </a:p>
          <a:p>
            <a:r>
              <a:rPr lang="en-US"/>
              <a:t>Improved security</a:t>
            </a:r>
          </a:p>
          <a:p>
            <a:r>
              <a:rPr lang="en-US"/>
              <a:t>Standardization and compatibility</a:t>
            </a:r>
          </a:p>
          <a:p>
            <a:r>
              <a:rPr lang="en-US"/>
              <a:t>Global Accessibility</a:t>
            </a:r>
          </a:p>
          <a:p>
            <a:r>
              <a:rPr lang="en-US"/>
              <a:t>Economy of scale provides many of these benefits</a:t>
            </a:r>
          </a:p>
          <a:p>
            <a:endParaRPr lang="en-US"/>
          </a:p>
        </p:txBody>
      </p:sp>
    </p:spTree>
    <p:extLst>
      <p:ext uri="{BB962C8B-B14F-4D97-AF65-F5344CB8AC3E}">
        <p14:creationId xmlns:p14="http://schemas.microsoft.com/office/powerpoint/2010/main" val="3308404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DE501-F953-4E2C-9113-8A257BF99822}"/>
              </a:ext>
            </a:extLst>
          </p:cNvPr>
          <p:cNvSpPr>
            <a:spLocks noGrp="1"/>
          </p:cNvSpPr>
          <p:nvPr>
            <p:ph type="title"/>
          </p:nvPr>
        </p:nvSpPr>
        <p:spPr>
          <a:xfrm>
            <a:off x="839788" y="457200"/>
            <a:ext cx="7158080" cy="444674"/>
          </a:xfrm>
        </p:spPr>
        <p:txBody>
          <a:bodyPr>
            <a:noAutofit/>
          </a:bodyPr>
          <a:lstStyle/>
          <a:p>
            <a:r>
              <a:rPr lang="en-US" sz="3600"/>
              <a:t>In Class Scenario #1</a:t>
            </a:r>
          </a:p>
        </p:txBody>
      </p:sp>
      <p:sp>
        <p:nvSpPr>
          <p:cNvPr id="7" name="Content Placeholder 6">
            <a:extLst>
              <a:ext uri="{FF2B5EF4-FFF2-40B4-BE49-F238E27FC236}">
                <a16:creationId xmlns:a16="http://schemas.microsoft.com/office/drawing/2014/main" id="{4C7E110B-007F-4283-903A-D6DB4A9D0833}"/>
              </a:ext>
            </a:extLst>
          </p:cNvPr>
          <p:cNvSpPr>
            <a:spLocks noGrp="1"/>
          </p:cNvSpPr>
          <p:nvPr>
            <p:ph idx="1"/>
          </p:nvPr>
        </p:nvSpPr>
        <p:spPr/>
        <p:txBody>
          <a:bodyPr>
            <a:normAutofit/>
          </a:bodyPr>
          <a:lstStyle/>
          <a:p>
            <a:endParaRPr lang="en-US"/>
          </a:p>
          <a:p>
            <a:endParaRPr lang="en-US"/>
          </a:p>
          <a:p>
            <a:r>
              <a:rPr lang="en-US"/>
              <a:t>What software is available to perform office functions in the cloud (SaaS solutions)?</a:t>
            </a:r>
          </a:p>
          <a:p>
            <a:r>
              <a:rPr lang="en-US"/>
              <a:t>What are the pros and cons of going to SaaS?</a:t>
            </a:r>
          </a:p>
          <a:p>
            <a:r>
              <a:rPr lang="en-US"/>
              <a:t>How much does an O365 license cost per month per person for a business this size? (hint: search Microsoft’s site)</a:t>
            </a:r>
          </a:p>
          <a:p>
            <a:pPr marL="0" indent="0">
              <a:buNone/>
            </a:pPr>
            <a:endParaRPr lang="en-US"/>
          </a:p>
          <a:p>
            <a:endParaRPr lang="en-US"/>
          </a:p>
          <a:p>
            <a:endParaRPr lang="en-US"/>
          </a:p>
        </p:txBody>
      </p:sp>
      <p:sp>
        <p:nvSpPr>
          <p:cNvPr id="8" name="Text Placeholder 7">
            <a:extLst>
              <a:ext uri="{FF2B5EF4-FFF2-40B4-BE49-F238E27FC236}">
                <a16:creationId xmlns:a16="http://schemas.microsoft.com/office/drawing/2014/main" id="{A70E8736-E465-4BD0-96E2-C3F3E71DB193}"/>
              </a:ext>
            </a:extLst>
          </p:cNvPr>
          <p:cNvSpPr>
            <a:spLocks noGrp="1"/>
          </p:cNvSpPr>
          <p:nvPr>
            <p:ph type="body" sz="half" idx="2"/>
          </p:nvPr>
        </p:nvSpPr>
        <p:spPr>
          <a:xfrm>
            <a:off x="651898" y="1330890"/>
            <a:ext cx="3932237" cy="5121115"/>
          </a:xfrm>
        </p:spPr>
        <p:txBody>
          <a:bodyPr>
            <a:normAutofit fontScale="85000" lnSpcReduction="10000"/>
          </a:bodyPr>
          <a:lstStyle/>
          <a:p>
            <a:r>
              <a:rPr lang="en-US" sz="2400"/>
              <a:t>You just founded a startup company and currently have 10 employees and you are about to hire 20 more because business is booming.  </a:t>
            </a:r>
          </a:p>
          <a:p>
            <a:r>
              <a:rPr lang="en-US" sz="2400"/>
              <a:t>You have 10 work laptops that have Windows and Office preloaded on them.  </a:t>
            </a:r>
          </a:p>
          <a:p>
            <a:endParaRPr lang="en-US" sz="2400"/>
          </a:p>
          <a:p>
            <a:r>
              <a:rPr lang="en-US" sz="2400"/>
              <a:t>Based on your business growing,  you decided to move to a cloud solution instead of buying more standalone office 365 licenses (estimated $150 / installation)</a:t>
            </a:r>
          </a:p>
          <a:p>
            <a:endParaRPr lang="en-US" sz="2400"/>
          </a:p>
          <a:p>
            <a:endParaRPr lang="en-US" sz="2400"/>
          </a:p>
        </p:txBody>
      </p:sp>
    </p:spTree>
    <p:extLst>
      <p:ext uri="{BB962C8B-B14F-4D97-AF65-F5344CB8AC3E}">
        <p14:creationId xmlns:p14="http://schemas.microsoft.com/office/powerpoint/2010/main" val="591732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DE501-F953-4E2C-9113-8A257BF99822}"/>
              </a:ext>
            </a:extLst>
          </p:cNvPr>
          <p:cNvSpPr>
            <a:spLocks noGrp="1"/>
          </p:cNvSpPr>
          <p:nvPr>
            <p:ph type="title"/>
          </p:nvPr>
        </p:nvSpPr>
        <p:spPr>
          <a:xfrm>
            <a:off x="839788" y="457200"/>
            <a:ext cx="7158080" cy="444674"/>
          </a:xfrm>
        </p:spPr>
        <p:txBody>
          <a:bodyPr>
            <a:noAutofit/>
          </a:bodyPr>
          <a:lstStyle/>
          <a:p>
            <a:r>
              <a:rPr lang="en-US" sz="3600" dirty="0"/>
              <a:t>In Class Scenario #2</a:t>
            </a:r>
          </a:p>
        </p:txBody>
      </p:sp>
      <p:sp>
        <p:nvSpPr>
          <p:cNvPr id="7" name="Content Placeholder 6">
            <a:extLst>
              <a:ext uri="{FF2B5EF4-FFF2-40B4-BE49-F238E27FC236}">
                <a16:creationId xmlns:a16="http://schemas.microsoft.com/office/drawing/2014/main" id="{4C7E110B-007F-4283-903A-D6DB4A9D0833}"/>
              </a:ext>
            </a:extLst>
          </p:cNvPr>
          <p:cNvSpPr>
            <a:spLocks noGrp="1"/>
          </p:cNvSpPr>
          <p:nvPr>
            <p:ph idx="1"/>
          </p:nvPr>
        </p:nvSpPr>
        <p:spPr>
          <a:xfrm>
            <a:off x="5180012" y="1"/>
            <a:ext cx="6935788" cy="3797560"/>
          </a:xfrm>
        </p:spPr>
        <p:txBody>
          <a:bodyPr>
            <a:normAutofit/>
          </a:bodyPr>
          <a:lstStyle/>
          <a:p>
            <a:endParaRPr lang="en-US" dirty="0"/>
          </a:p>
          <a:p>
            <a:endParaRPr lang="en-US" dirty="0"/>
          </a:p>
          <a:p>
            <a:pPr marL="0" indent="0">
              <a:buNone/>
            </a:pPr>
            <a:r>
              <a:rPr lang="en-US" dirty="0"/>
              <a:t>What is the “break even” point of buying hardware versus utilizing a </a:t>
            </a:r>
            <a:r>
              <a:rPr lang="en-US" dirty="0" err="1"/>
              <a:t>GaaS</a:t>
            </a:r>
            <a:r>
              <a:rPr lang="en-US" dirty="0"/>
              <a:t>.  Specifically, research the monthly cost, and research how much the GPU costs that they utilize.  Determine how many monthly payments (when) they add up to the cost of the GPU.</a:t>
            </a:r>
          </a:p>
          <a:p>
            <a:pPr marL="0" indent="0">
              <a:buNone/>
            </a:pPr>
            <a:endParaRPr lang="en-US" dirty="0"/>
          </a:p>
          <a:p>
            <a:endParaRPr lang="en-US" dirty="0"/>
          </a:p>
          <a:p>
            <a:endParaRPr lang="en-US" dirty="0"/>
          </a:p>
        </p:txBody>
      </p:sp>
      <p:sp>
        <p:nvSpPr>
          <p:cNvPr id="8" name="Text Placeholder 7">
            <a:extLst>
              <a:ext uri="{FF2B5EF4-FFF2-40B4-BE49-F238E27FC236}">
                <a16:creationId xmlns:a16="http://schemas.microsoft.com/office/drawing/2014/main" id="{A70E8736-E465-4BD0-96E2-C3F3E71DB193}"/>
              </a:ext>
            </a:extLst>
          </p:cNvPr>
          <p:cNvSpPr>
            <a:spLocks noGrp="1"/>
          </p:cNvSpPr>
          <p:nvPr>
            <p:ph type="body" sz="half" idx="2"/>
          </p:nvPr>
        </p:nvSpPr>
        <p:spPr>
          <a:xfrm>
            <a:off x="651898" y="1330890"/>
            <a:ext cx="3932237" cy="5121115"/>
          </a:xfrm>
        </p:spPr>
        <p:txBody>
          <a:bodyPr>
            <a:normAutofit/>
          </a:bodyPr>
          <a:lstStyle/>
          <a:p>
            <a:r>
              <a:rPr lang="en-US" sz="2400" dirty="0"/>
              <a:t>Research a Gaming as a Service (</a:t>
            </a:r>
            <a:r>
              <a:rPr lang="en-US" sz="2400" dirty="0" err="1"/>
              <a:t>GaaS</a:t>
            </a:r>
            <a:r>
              <a:rPr lang="en-US" sz="2400" dirty="0"/>
              <a:t>) like Stadia or Nvidia.  Find how they work and details like pricing and what GPUs they utilize. </a:t>
            </a:r>
          </a:p>
          <a:p>
            <a:endParaRPr lang="en-US" sz="2400" dirty="0"/>
          </a:p>
          <a:p>
            <a:endParaRPr lang="en-US" sz="2400" dirty="0"/>
          </a:p>
        </p:txBody>
      </p:sp>
      <p:pic>
        <p:nvPicPr>
          <p:cNvPr id="1028" name="Picture 4" descr="The new Chromecast with Google TV won't officially support Stadia at launch  - The Verge">
            <a:extLst>
              <a:ext uri="{FF2B5EF4-FFF2-40B4-BE49-F238E27FC236}">
                <a16:creationId xmlns:a16="http://schemas.microsoft.com/office/drawing/2014/main" id="{68A6665A-125C-4612-91D1-AF0A2D2FA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460" y="4320073"/>
            <a:ext cx="4139112" cy="23256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vidia&amp;#39;s &amp;#39;GeForce Now&amp;#39; Cloud Gaming Service Will Hit Android Soon | Beebom">
            <a:extLst>
              <a:ext uri="{FF2B5EF4-FFF2-40B4-BE49-F238E27FC236}">
                <a16:creationId xmlns:a16="http://schemas.microsoft.com/office/drawing/2014/main" id="{9958AD24-E47E-4E4E-ACD8-4C275EA30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874" y="3797560"/>
            <a:ext cx="4434690" cy="2958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721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D25F840-19A3-893F-5FA5-5AF4924867A3}"/>
              </a:ext>
            </a:extLst>
          </p:cNvPr>
          <p:cNvSpPr>
            <a:spLocks noGrp="1"/>
          </p:cNvSpPr>
          <p:nvPr>
            <p:ph type="title"/>
          </p:nvPr>
        </p:nvSpPr>
        <p:spPr>
          <a:xfrm>
            <a:off x="3108960" y="1122363"/>
            <a:ext cx="7559039" cy="3027360"/>
          </a:xfrm>
        </p:spPr>
        <p:txBody>
          <a:bodyPr vert="horz" lIns="91440" tIns="45720" rIns="91440" bIns="45720" rtlCol="0" anchor="b">
            <a:normAutofit/>
          </a:bodyPr>
          <a:lstStyle/>
          <a:p>
            <a:r>
              <a:rPr lang="en-US" sz="5400"/>
              <a:t>Cloud Computing</a:t>
            </a:r>
          </a:p>
        </p:txBody>
      </p:sp>
      <p:sp>
        <p:nvSpPr>
          <p:cNvPr id="12" name="Text Placeholder 11">
            <a:extLst>
              <a:ext uri="{FF2B5EF4-FFF2-40B4-BE49-F238E27FC236}">
                <a16:creationId xmlns:a16="http://schemas.microsoft.com/office/drawing/2014/main" id="{BCC94C9C-E682-7875-F0A2-5EFCAA8F0790}"/>
              </a:ext>
            </a:extLst>
          </p:cNvPr>
          <p:cNvSpPr>
            <a:spLocks noGrp="1"/>
          </p:cNvSpPr>
          <p:nvPr>
            <p:ph type="body" idx="1"/>
          </p:nvPr>
        </p:nvSpPr>
        <p:spPr>
          <a:xfrm>
            <a:off x="3128010" y="4149724"/>
            <a:ext cx="7539989" cy="1108075"/>
          </a:xfrm>
        </p:spPr>
        <p:txBody>
          <a:bodyPr vert="horz" lIns="91440" tIns="45720" rIns="91440" bIns="45720" rtlCol="0">
            <a:normAutofit/>
          </a:bodyPr>
          <a:lstStyle/>
          <a:p>
            <a:endParaRPr lang="en-US" sz="2400">
              <a:solidFill>
                <a:schemeClr val="tx1"/>
              </a:solidFill>
            </a:endParaRPr>
          </a:p>
        </p:txBody>
      </p:sp>
      <p:sp>
        <p:nvSpPr>
          <p:cNvPr id="9" name="Footer Placeholder 8">
            <a:extLst>
              <a:ext uri="{FF2B5EF4-FFF2-40B4-BE49-F238E27FC236}">
                <a16:creationId xmlns:a16="http://schemas.microsoft.com/office/drawing/2014/main" id="{BC8B35F7-F30E-3EDC-E186-C22DE85B073A}"/>
              </a:ext>
            </a:extLst>
          </p:cNvPr>
          <p:cNvSpPr>
            <a:spLocks noGrp="1"/>
          </p:cNvSpPr>
          <p:nvPr>
            <p:ph type="ftr" sz="quarter" idx="11"/>
          </p:nvPr>
        </p:nvSpPr>
        <p:spPr>
          <a:xfrm>
            <a:off x="3128011" y="5413248"/>
            <a:ext cx="4719095" cy="365125"/>
          </a:xfrm>
        </p:spPr>
        <p:txBody>
          <a:bodyPr vert="horz" lIns="91440" tIns="45720" rIns="91440" bIns="45720" rtlCol="0" anchor="ctr">
            <a:normAutofit/>
          </a:bodyPr>
          <a:lstStyle/>
          <a:p>
            <a:endParaRPr lang="en-US"/>
          </a:p>
        </p:txBody>
      </p:sp>
      <p:sp>
        <p:nvSpPr>
          <p:cNvPr id="10" name="Slide Number Placeholder 9">
            <a:extLst>
              <a:ext uri="{FF2B5EF4-FFF2-40B4-BE49-F238E27FC236}">
                <a16:creationId xmlns:a16="http://schemas.microsoft.com/office/drawing/2014/main" id="{318581F2-BB39-3813-4D0E-CE3A2EA35CA3}"/>
              </a:ext>
            </a:extLst>
          </p:cNvPr>
          <p:cNvSpPr>
            <a:spLocks noGrp="1"/>
          </p:cNvSpPr>
          <p:nvPr>
            <p:ph type="sldNum" sz="quarter" idx="12"/>
          </p:nvPr>
        </p:nvSpPr>
        <p:spPr>
          <a:xfrm>
            <a:off x="10024533" y="5413248"/>
            <a:ext cx="643467" cy="365125"/>
          </a:xfrm>
        </p:spPr>
        <p:txBody>
          <a:bodyPr vert="horz" lIns="91440" tIns="45720" rIns="91440" bIns="45720" rtlCol="0" anchor="ctr">
            <a:normAutofit/>
          </a:bodyPr>
          <a:lstStyle/>
          <a:p>
            <a:pPr>
              <a:spcAft>
                <a:spcPts val="600"/>
              </a:spcAft>
            </a:pPr>
            <a:fld id="{18039B46-FA54-4B70-AC0D-4BB93E2046DD}" type="slidenum">
              <a:rPr lang="en-US" kern="1200" dirty="0">
                <a:solidFill>
                  <a:schemeClr val="tx1">
                    <a:tint val="75000"/>
                  </a:schemeClr>
                </a:solidFill>
                <a:latin typeface="+mn-lt"/>
                <a:ea typeface="+mn-ea"/>
                <a:cs typeface="+mn-cs"/>
              </a:rPr>
              <a:pPr>
                <a:spcAft>
                  <a:spcPts val="600"/>
                </a:spcAft>
              </a:pPr>
              <a:t>2</a:t>
            </a:fld>
            <a:endParaRPr lang="en-US" kern="1200" dirty="0">
              <a:solidFill>
                <a:schemeClr val="tx1">
                  <a:tint val="75000"/>
                </a:schemeClr>
              </a:solidFill>
              <a:latin typeface="+mn-lt"/>
              <a:ea typeface="+mn-ea"/>
              <a:cs typeface="+mn-cs"/>
            </a:endParaRPr>
          </a:p>
        </p:txBody>
      </p:sp>
      <p:pic>
        <p:nvPicPr>
          <p:cNvPr id="74" name="Picture 73" descr="Cloud shaped hard drive with cables">
            <a:extLst>
              <a:ext uri="{FF2B5EF4-FFF2-40B4-BE49-F238E27FC236}">
                <a16:creationId xmlns:a16="http://schemas.microsoft.com/office/drawing/2014/main" id="{0EC6F561-754F-2334-7995-5C44E5B148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453" y="0"/>
            <a:ext cx="12005094" cy="6858000"/>
          </a:xfrm>
          <a:prstGeom prst="rect">
            <a:avLst/>
          </a:prstGeom>
        </p:spPr>
      </p:pic>
      <p:pic>
        <p:nvPicPr>
          <p:cNvPr id="2" name="Picture 1" descr="Two cats in a box&#10;&#10;Description automatically generated">
            <a:extLst>
              <a:ext uri="{FF2B5EF4-FFF2-40B4-BE49-F238E27FC236}">
                <a16:creationId xmlns:a16="http://schemas.microsoft.com/office/drawing/2014/main" id="{D162BBAF-6F88-15F0-6E3E-FC6A5218B2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8960" y="0"/>
            <a:ext cx="5321206" cy="6858000"/>
          </a:xfrm>
          <a:prstGeom prst="rect">
            <a:avLst/>
          </a:prstGeom>
        </p:spPr>
      </p:pic>
    </p:spTree>
    <p:extLst>
      <p:ext uri="{BB962C8B-B14F-4D97-AF65-F5344CB8AC3E}">
        <p14:creationId xmlns:p14="http://schemas.microsoft.com/office/powerpoint/2010/main" val="337328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4"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70"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72"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28"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29"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30"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31"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32"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33"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34"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35"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36"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37"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38"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39"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40"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41"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42"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43"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44"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45"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46"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47"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48"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49"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50"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151"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52"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53"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54"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55"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56"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57"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58"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59"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60"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61"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62"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163"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64"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65"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66"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67"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68"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69"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70"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71"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72"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73"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74"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75"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grpSp>
      <p:sp useBgFill="1">
        <p:nvSpPr>
          <p:cNvPr id="71" name="Rectangle 70">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3DB02E22-A274-81D8-39FC-727785965F16}"/>
              </a:ext>
            </a:extLst>
          </p:cNvPr>
          <p:cNvSpPr>
            <a:spLocks noGrp="1"/>
          </p:cNvSpPr>
          <p:nvPr>
            <p:ph type="title"/>
          </p:nvPr>
        </p:nvSpPr>
        <p:spPr>
          <a:xfrm>
            <a:off x="3108960" y="1122363"/>
            <a:ext cx="7559039" cy="3027360"/>
          </a:xfrm>
        </p:spPr>
        <p:txBody>
          <a:bodyPr vert="horz" lIns="91440" tIns="45720" rIns="91440" bIns="45720" rtlCol="0" anchor="b">
            <a:normAutofit/>
          </a:bodyPr>
          <a:lstStyle/>
          <a:p>
            <a:r>
              <a:rPr lang="en-US" sz="5400" cap="all"/>
              <a:t>Overview</a:t>
            </a:r>
          </a:p>
        </p:txBody>
      </p:sp>
      <p:sp>
        <p:nvSpPr>
          <p:cNvPr id="8" name="Text Placeholder 7">
            <a:extLst>
              <a:ext uri="{FF2B5EF4-FFF2-40B4-BE49-F238E27FC236}">
                <a16:creationId xmlns:a16="http://schemas.microsoft.com/office/drawing/2014/main" id="{FD31FBEF-EA44-C30B-8A0E-C8F3A8C83496}"/>
              </a:ext>
            </a:extLst>
          </p:cNvPr>
          <p:cNvSpPr>
            <a:spLocks noGrp="1"/>
          </p:cNvSpPr>
          <p:nvPr>
            <p:ph type="body" idx="1"/>
          </p:nvPr>
        </p:nvSpPr>
        <p:spPr>
          <a:xfrm>
            <a:off x="3128010" y="4149724"/>
            <a:ext cx="7539989" cy="1108075"/>
          </a:xfrm>
        </p:spPr>
        <p:txBody>
          <a:bodyPr vert="horz" lIns="91440" tIns="45720" rIns="91440" bIns="45720" rtlCol="0">
            <a:normAutofit/>
          </a:bodyPr>
          <a:lstStyle/>
          <a:p>
            <a:endParaRPr lang="en-US" sz="2400">
              <a:solidFill>
                <a:schemeClr val="tx1"/>
              </a:solidFill>
            </a:endParaRPr>
          </a:p>
        </p:txBody>
      </p:sp>
      <p:grpSp>
        <p:nvGrpSpPr>
          <p:cNvPr id="73" name="Group 72">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76"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77"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8"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9"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80"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1"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2"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3"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4"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5"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6"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7"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8"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9"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0"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1"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2"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3"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4"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5"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6"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7"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8"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9"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0"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1"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2"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3"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4"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5"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6"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9"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0"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1"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2"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3"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4"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5"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6"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17"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8"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9"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0"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1"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2"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3"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4"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5"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6"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7"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8"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9"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5" name="Footer Placeholder 4">
            <a:extLst>
              <a:ext uri="{FF2B5EF4-FFF2-40B4-BE49-F238E27FC236}">
                <a16:creationId xmlns:a16="http://schemas.microsoft.com/office/drawing/2014/main" id="{31593674-DDC4-AB77-67D4-3199EDE811DA}"/>
              </a:ext>
            </a:extLst>
          </p:cNvPr>
          <p:cNvSpPr>
            <a:spLocks noGrp="1"/>
          </p:cNvSpPr>
          <p:nvPr>
            <p:ph type="ftr" sz="quarter" idx="11"/>
          </p:nvPr>
        </p:nvSpPr>
        <p:spPr>
          <a:xfrm>
            <a:off x="3128011" y="5413248"/>
            <a:ext cx="4719095" cy="365125"/>
          </a:xfrm>
        </p:spPr>
        <p:txBody>
          <a:bodyPr vert="horz" lIns="91440" tIns="45720" rIns="91440" bIns="45720" rtlCol="0" anchor="ctr">
            <a:normAutofit/>
          </a:bodyPr>
          <a:lstStyle/>
          <a:p>
            <a:endParaRPr lang="en-US"/>
          </a:p>
        </p:txBody>
      </p:sp>
      <p:sp>
        <p:nvSpPr>
          <p:cNvPr id="6" name="Slide Number Placeholder 5">
            <a:extLst>
              <a:ext uri="{FF2B5EF4-FFF2-40B4-BE49-F238E27FC236}">
                <a16:creationId xmlns:a16="http://schemas.microsoft.com/office/drawing/2014/main" id="{0967A601-8548-4601-24AB-EABE8803E117}"/>
              </a:ext>
            </a:extLst>
          </p:cNvPr>
          <p:cNvSpPr>
            <a:spLocks noGrp="1"/>
          </p:cNvSpPr>
          <p:nvPr>
            <p:ph type="sldNum" sz="quarter" idx="12"/>
          </p:nvPr>
        </p:nvSpPr>
        <p:spPr>
          <a:xfrm>
            <a:off x="10024533" y="5413248"/>
            <a:ext cx="643467" cy="365125"/>
          </a:xfrm>
        </p:spPr>
        <p:txBody>
          <a:bodyPr vert="horz" lIns="91440" tIns="45720" rIns="91440" bIns="45720" rtlCol="0" anchor="ctr">
            <a:normAutofit/>
          </a:bodyPr>
          <a:lstStyle/>
          <a:p>
            <a:pPr>
              <a:spcAft>
                <a:spcPts val="600"/>
              </a:spcAft>
            </a:pPr>
            <a:fld id="{18039B46-FA54-4B70-AC0D-4BB93E2046DD}" type="slidenum">
              <a:rPr lang="en-US" kern="1200" dirty="0">
                <a:solidFill>
                  <a:schemeClr val="tx1">
                    <a:tint val="75000"/>
                  </a:schemeClr>
                </a:solidFill>
                <a:latin typeface="+mn-lt"/>
                <a:ea typeface="+mn-ea"/>
                <a:cs typeface="+mn-cs"/>
              </a:rPr>
              <a:pPr>
                <a:spcAft>
                  <a:spcPts val="600"/>
                </a:spcAft>
              </a:pPr>
              <a:t>20</a:t>
            </a:fld>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961570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7585827-E64C-4CCB-BCC6-80A5E18FC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23850"/>
            <a:ext cx="9753600" cy="621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222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0"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31" name="Group 130">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2"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33"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4"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5"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36"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7"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8"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9"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40"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41"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42"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43"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44"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45"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46"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47"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48"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49"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50"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51"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52"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53"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54"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55"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56"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57"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58"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59"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60"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61"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62"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63"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64"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65"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66"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67"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68"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69"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0"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1"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2"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73"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4"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5"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6"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7"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8"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9"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0"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1"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2"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3"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4"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5"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useBgFill="1">
        <p:nvSpPr>
          <p:cNvPr id="186" name="Rectangle 185">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261F13B7-3E99-A542-0CFF-8720C2F10882}"/>
              </a:ext>
            </a:extLst>
          </p:cNvPr>
          <p:cNvSpPr>
            <a:spLocks noGrp="1"/>
          </p:cNvSpPr>
          <p:nvPr>
            <p:ph type="title"/>
          </p:nvPr>
        </p:nvSpPr>
        <p:spPr>
          <a:xfrm>
            <a:off x="3108960" y="1122363"/>
            <a:ext cx="7559039" cy="3027360"/>
          </a:xfrm>
        </p:spPr>
        <p:txBody>
          <a:bodyPr vert="horz" lIns="91440" tIns="45720" rIns="91440" bIns="45720" rtlCol="0" anchor="b">
            <a:normAutofit/>
          </a:bodyPr>
          <a:lstStyle/>
          <a:p>
            <a:r>
              <a:rPr lang="en-US" sz="5400"/>
              <a:t>Questions?</a:t>
            </a:r>
          </a:p>
        </p:txBody>
      </p:sp>
      <p:sp>
        <p:nvSpPr>
          <p:cNvPr id="7" name="Text Placeholder 6">
            <a:extLst>
              <a:ext uri="{FF2B5EF4-FFF2-40B4-BE49-F238E27FC236}">
                <a16:creationId xmlns:a16="http://schemas.microsoft.com/office/drawing/2014/main" id="{D86157BB-C35D-FBD5-BFB5-82112A366424}"/>
              </a:ext>
            </a:extLst>
          </p:cNvPr>
          <p:cNvSpPr>
            <a:spLocks noGrp="1"/>
          </p:cNvSpPr>
          <p:nvPr>
            <p:ph type="body" idx="1"/>
          </p:nvPr>
        </p:nvSpPr>
        <p:spPr>
          <a:xfrm>
            <a:off x="3128010" y="4149724"/>
            <a:ext cx="7539989" cy="1108075"/>
          </a:xfrm>
        </p:spPr>
        <p:txBody>
          <a:bodyPr vert="horz" lIns="91440" tIns="45720" rIns="91440" bIns="45720" rtlCol="0">
            <a:normAutofit/>
          </a:bodyPr>
          <a:lstStyle/>
          <a:p>
            <a:pPr>
              <a:lnSpc>
                <a:spcPct val="110000"/>
              </a:lnSpc>
            </a:pPr>
            <a:endParaRPr lang="en-US" sz="1500" dirty="0">
              <a:solidFill>
                <a:schemeClr val="tx1"/>
              </a:solidFill>
            </a:endParaRPr>
          </a:p>
        </p:txBody>
      </p:sp>
      <p:grpSp>
        <p:nvGrpSpPr>
          <p:cNvPr id="187" name="Group 186">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88"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89"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0"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1"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92"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3"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4"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5"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6"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7"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8"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9"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0"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1"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2"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3"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4"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5"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6"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9"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0"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1"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2"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3"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4"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5"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6"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17"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8"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9"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0"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1"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2"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3"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4"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5"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6"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7"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8"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29"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0"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1"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2"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3"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4"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5"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6"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7"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8"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9"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0"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1"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4" name="Footer Placeholder 3">
            <a:extLst>
              <a:ext uri="{FF2B5EF4-FFF2-40B4-BE49-F238E27FC236}">
                <a16:creationId xmlns:a16="http://schemas.microsoft.com/office/drawing/2014/main" id="{0CF36792-6E07-3F2C-88DC-6A000772A541}"/>
              </a:ext>
            </a:extLst>
          </p:cNvPr>
          <p:cNvSpPr>
            <a:spLocks noGrp="1"/>
          </p:cNvSpPr>
          <p:nvPr>
            <p:ph type="ftr" sz="quarter" idx="11"/>
          </p:nvPr>
        </p:nvSpPr>
        <p:spPr>
          <a:xfrm>
            <a:off x="3128011" y="5413248"/>
            <a:ext cx="4719095" cy="365125"/>
          </a:xfrm>
        </p:spPr>
        <p:txBody>
          <a:bodyPr vert="horz" lIns="91440" tIns="45720" rIns="91440" bIns="45720" rtlCol="0" anchor="ctr">
            <a:normAutofit/>
          </a:bodyPr>
          <a:lstStyle/>
          <a:p>
            <a:endParaRPr lang="en-US"/>
          </a:p>
        </p:txBody>
      </p:sp>
      <p:sp>
        <p:nvSpPr>
          <p:cNvPr id="5" name="Slide Number Placeholder 4">
            <a:extLst>
              <a:ext uri="{FF2B5EF4-FFF2-40B4-BE49-F238E27FC236}">
                <a16:creationId xmlns:a16="http://schemas.microsoft.com/office/drawing/2014/main" id="{CC000EAB-047E-F848-E8B0-47CE4E4E9AF0}"/>
              </a:ext>
            </a:extLst>
          </p:cNvPr>
          <p:cNvSpPr>
            <a:spLocks noGrp="1"/>
          </p:cNvSpPr>
          <p:nvPr>
            <p:ph type="sldNum" sz="quarter" idx="12"/>
          </p:nvPr>
        </p:nvSpPr>
        <p:spPr>
          <a:xfrm>
            <a:off x="10024533" y="5413248"/>
            <a:ext cx="643467" cy="365125"/>
          </a:xfrm>
        </p:spPr>
        <p:txBody>
          <a:bodyPr vert="horz" lIns="91440" tIns="45720" rIns="91440" bIns="45720" rtlCol="0" anchor="ctr">
            <a:normAutofit/>
          </a:bodyPr>
          <a:lstStyle/>
          <a:p>
            <a:pPr>
              <a:spcAft>
                <a:spcPts val="600"/>
              </a:spcAft>
            </a:pPr>
            <a:fld id="{18039B46-FA54-4B70-AC0D-4BB93E2046DD}" type="slidenum">
              <a:rPr lang="en-US" kern="1200" dirty="0">
                <a:solidFill>
                  <a:schemeClr val="tx1">
                    <a:tint val="75000"/>
                  </a:schemeClr>
                </a:solidFill>
                <a:latin typeface="+mn-lt"/>
                <a:ea typeface="+mn-ea"/>
                <a:cs typeface="+mn-cs"/>
              </a:rPr>
              <a:pPr>
                <a:spcAft>
                  <a:spcPts val="600"/>
                </a:spcAft>
              </a:pPr>
              <a:t>22</a:t>
            </a:fld>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695136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19"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0"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1"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22"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3"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4"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5"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6"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7"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8"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9"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0"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1"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2"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3"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4"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5"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6"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7"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8"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9"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0"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1"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2"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3"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4"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5"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6"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47"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8"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9"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0"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1"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2"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3"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4"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5"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6"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7"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8"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59"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0"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1"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2"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3"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4"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5"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6"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7"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8"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9"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70"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71"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grpSp>
      <p:sp>
        <p:nvSpPr>
          <p:cNvPr id="73" name="Rectangle 72">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76"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77"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8"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9"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80"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1"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2"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3"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4"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5"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6"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7"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8"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9"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0"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1"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2"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3"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4"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5"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6"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7"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8"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9"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0"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1"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2"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3"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4"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05"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6"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7"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8"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9"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0"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2"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3"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4"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5"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6"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17"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8"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9"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0"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1"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2"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3"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4"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5"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6"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7"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8"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9"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useBgFill="1">
        <p:nvSpPr>
          <p:cNvPr id="131"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25D8B917-A369-3B17-87D9-B09B74679FD1}"/>
              </a:ext>
            </a:extLst>
          </p:cNvPr>
          <p:cNvSpPr>
            <a:spLocks noGrp="1"/>
          </p:cNvSpPr>
          <p:nvPr>
            <p:ph type="title"/>
          </p:nvPr>
        </p:nvSpPr>
        <p:spPr>
          <a:xfrm>
            <a:off x="4654296" y="963613"/>
            <a:ext cx="6013703" cy="4149724"/>
          </a:xfrm>
        </p:spPr>
        <p:txBody>
          <a:bodyPr vert="horz" lIns="91440" tIns="45720" rIns="91440" bIns="45720" rtlCol="0" anchor="ctr">
            <a:normAutofit/>
          </a:bodyPr>
          <a:lstStyle/>
          <a:p>
            <a:r>
              <a:rPr lang="en-US" sz="6000" cap="all"/>
              <a:t>EECSnet Exercise</a:t>
            </a:r>
          </a:p>
        </p:txBody>
      </p:sp>
      <p:sp>
        <p:nvSpPr>
          <p:cNvPr id="10" name="Text Placeholder 9">
            <a:extLst>
              <a:ext uri="{FF2B5EF4-FFF2-40B4-BE49-F238E27FC236}">
                <a16:creationId xmlns:a16="http://schemas.microsoft.com/office/drawing/2014/main" id="{FDE0F601-144B-5211-4FC2-BFA388BA4409}"/>
              </a:ext>
            </a:extLst>
          </p:cNvPr>
          <p:cNvSpPr>
            <a:spLocks noGrp="1"/>
          </p:cNvSpPr>
          <p:nvPr>
            <p:ph type="body" idx="1"/>
          </p:nvPr>
        </p:nvSpPr>
        <p:spPr>
          <a:xfrm>
            <a:off x="1180571" y="963612"/>
            <a:ext cx="2502269" cy="4149725"/>
          </a:xfrm>
        </p:spPr>
        <p:txBody>
          <a:bodyPr vert="horz" lIns="91440" tIns="45720" rIns="91440" bIns="45720" rtlCol="0" anchor="ctr">
            <a:normAutofit/>
          </a:bodyPr>
          <a:lstStyle/>
          <a:p>
            <a:pPr algn="r"/>
            <a:endParaRPr lang="en-US" sz="2000">
              <a:solidFill>
                <a:schemeClr val="tx1"/>
              </a:solidFill>
            </a:endParaRPr>
          </a:p>
        </p:txBody>
      </p:sp>
      <p:sp>
        <p:nvSpPr>
          <p:cNvPr id="7" name="Footer Placeholder 6">
            <a:extLst>
              <a:ext uri="{FF2B5EF4-FFF2-40B4-BE49-F238E27FC236}">
                <a16:creationId xmlns:a16="http://schemas.microsoft.com/office/drawing/2014/main" id="{6BEE275E-1329-C434-67D4-939E45F9B8AF}"/>
              </a:ext>
            </a:extLst>
          </p:cNvPr>
          <p:cNvSpPr>
            <a:spLocks noGrp="1"/>
          </p:cNvSpPr>
          <p:nvPr>
            <p:ph type="ftr" sz="quarter" idx="11"/>
          </p:nvPr>
        </p:nvSpPr>
        <p:spPr>
          <a:xfrm>
            <a:off x="4654296" y="5422900"/>
            <a:ext cx="5105971" cy="365125"/>
          </a:xfrm>
        </p:spPr>
        <p:txBody>
          <a:bodyPr vert="horz" lIns="91440" tIns="45720" rIns="91440" bIns="45720" rtlCol="0" anchor="ctr">
            <a:normAutofit/>
          </a:bodyPr>
          <a:lstStyle/>
          <a:p>
            <a:endParaRPr lang="en-US"/>
          </a:p>
        </p:txBody>
      </p:sp>
      <p:sp>
        <p:nvSpPr>
          <p:cNvPr id="8" name="Slide Number Placeholder 7">
            <a:extLst>
              <a:ext uri="{FF2B5EF4-FFF2-40B4-BE49-F238E27FC236}">
                <a16:creationId xmlns:a16="http://schemas.microsoft.com/office/drawing/2014/main" id="{15BDB8FB-B5A4-DC4A-BB89-914520A664AF}"/>
              </a:ext>
            </a:extLst>
          </p:cNvPr>
          <p:cNvSpPr>
            <a:spLocks noGrp="1"/>
          </p:cNvSpPr>
          <p:nvPr>
            <p:ph type="sldNum" sz="quarter" idx="12"/>
          </p:nvPr>
        </p:nvSpPr>
        <p:spPr>
          <a:xfrm>
            <a:off x="9896911" y="5410199"/>
            <a:ext cx="771089" cy="365125"/>
          </a:xfrm>
        </p:spPr>
        <p:txBody>
          <a:bodyPr vert="horz" lIns="91440" tIns="45720" rIns="91440" bIns="45720" rtlCol="0" anchor="ctr">
            <a:normAutofit/>
          </a:bodyPr>
          <a:lstStyle/>
          <a:p>
            <a:pPr>
              <a:spcAft>
                <a:spcPts val="600"/>
              </a:spcAft>
            </a:pPr>
            <a:fld id="{18039B46-FA54-4B70-AC0D-4BB93E2046DD}" type="slidenum">
              <a:rPr lang="en-US" kern="1200" dirty="0">
                <a:solidFill>
                  <a:schemeClr val="tx1">
                    <a:tint val="75000"/>
                  </a:schemeClr>
                </a:solidFill>
                <a:latin typeface="+mn-lt"/>
                <a:ea typeface="+mn-ea"/>
                <a:cs typeface="+mn-cs"/>
              </a:rPr>
              <a:pPr>
                <a:spcAft>
                  <a:spcPts val="600"/>
                </a:spcAft>
              </a:pPr>
              <a:t>23</a:t>
            </a:fld>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460801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C5F3FA6-2709-981C-597F-6614A642AFFF}"/>
              </a:ext>
            </a:extLst>
          </p:cNvPr>
          <p:cNvSpPr>
            <a:spLocks noGrp="1"/>
          </p:cNvSpPr>
          <p:nvPr>
            <p:ph type="title"/>
          </p:nvPr>
        </p:nvSpPr>
        <p:spPr/>
        <p:txBody>
          <a:bodyPr/>
          <a:lstStyle/>
          <a:p>
            <a:r>
              <a:rPr lang="en-US" dirty="0"/>
              <a:t>Lesson Objectives</a:t>
            </a:r>
          </a:p>
        </p:txBody>
      </p:sp>
      <p:sp>
        <p:nvSpPr>
          <p:cNvPr id="12" name="Content Placeholder 11">
            <a:extLst>
              <a:ext uri="{FF2B5EF4-FFF2-40B4-BE49-F238E27FC236}">
                <a16:creationId xmlns:a16="http://schemas.microsoft.com/office/drawing/2014/main" id="{40E2BF1D-0EAC-27BA-A810-2F514A1D5602}"/>
              </a:ext>
            </a:extLst>
          </p:cNvPr>
          <p:cNvSpPr>
            <a:spLocks noGrp="1"/>
          </p:cNvSpPr>
          <p:nvPr>
            <p:ph sz="half" idx="1"/>
          </p:nvPr>
        </p:nvSpPr>
        <p:spPr/>
        <p:txBody>
          <a:bodyPr>
            <a:normAutofit/>
          </a:bodyPr>
          <a:lstStyle/>
          <a:p>
            <a:pPr algn="l">
              <a:buFont typeface="+mj-lt"/>
              <a:buAutoNum type="arabicPeriod"/>
            </a:pPr>
            <a:r>
              <a:rPr lang="en-US" i="0" dirty="0">
                <a:effectLst/>
              </a:rPr>
              <a:t> Discuss the service models of IaaS, PaaS, and SaaS</a:t>
            </a:r>
          </a:p>
          <a:p>
            <a:pPr algn="l">
              <a:buFont typeface="+mj-lt"/>
              <a:buAutoNum type="arabicPeriod"/>
            </a:pPr>
            <a:r>
              <a:rPr lang="en-US" i="0" dirty="0">
                <a:effectLst/>
              </a:rPr>
              <a:t> Select an appropriate service model for a given use case.</a:t>
            </a:r>
          </a:p>
        </p:txBody>
      </p:sp>
      <p:sp>
        <p:nvSpPr>
          <p:cNvPr id="9" name="Footer Placeholder 8">
            <a:extLst>
              <a:ext uri="{FF2B5EF4-FFF2-40B4-BE49-F238E27FC236}">
                <a16:creationId xmlns:a16="http://schemas.microsoft.com/office/drawing/2014/main" id="{DC567770-00E5-F1F0-B1F8-F6B96535A68D}"/>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8B3AFDCF-3DA3-08D2-6C2E-598625CD6722}"/>
              </a:ext>
            </a:extLst>
          </p:cNvPr>
          <p:cNvSpPr>
            <a:spLocks noGrp="1"/>
          </p:cNvSpPr>
          <p:nvPr>
            <p:ph type="sldNum" sz="quarter" idx="12"/>
          </p:nvPr>
        </p:nvSpPr>
        <p:spPr/>
        <p:txBody>
          <a:bodyPr/>
          <a:lstStyle/>
          <a:p>
            <a:fld id="{18039B46-FA54-4B70-AC0D-4BB93E2046DD}" type="slidenum">
              <a:rPr lang="en-US" smtClean="0"/>
              <a:t>3</a:t>
            </a:fld>
            <a:endParaRPr lang="en-US"/>
          </a:p>
        </p:txBody>
      </p:sp>
      <p:pic>
        <p:nvPicPr>
          <p:cNvPr id="4" name="Picture 2">
            <a:extLst>
              <a:ext uri="{FF2B5EF4-FFF2-40B4-BE49-F238E27FC236}">
                <a16:creationId xmlns:a16="http://schemas.microsoft.com/office/drawing/2014/main" id="{0D9CC9FC-B6C8-0614-2452-C3B99973D8EB}"/>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12290"/>
          <a:stretch/>
        </p:blipFill>
        <p:spPr bwMode="auto">
          <a:xfrm>
            <a:off x="6172201" y="1815737"/>
            <a:ext cx="5637504" cy="388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571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16"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7"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8"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19"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0"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1"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2"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3"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4"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5"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6"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7"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8"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9"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0"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1"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2"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3"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4"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5"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6"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7"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8"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9"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0"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1"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2"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3"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44"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1"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2"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3"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4"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5"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56"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7"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8"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9"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0"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1"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2"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3"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4"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5"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6"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7"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8"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grpSp>
      <p:sp useBgFill="1">
        <p:nvSpPr>
          <p:cNvPr id="70" name="Rectangle 69">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DA6B5082-7221-B297-3BF4-D6597F04A4B8}"/>
              </a:ext>
            </a:extLst>
          </p:cNvPr>
          <p:cNvSpPr>
            <a:spLocks noGrp="1"/>
          </p:cNvSpPr>
          <p:nvPr>
            <p:ph type="title"/>
          </p:nvPr>
        </p:nvSpPr>
        <p:spPr>
          <a:xfrm>
            <a:off x="3108960" y="1122363"/>
            <a:ext cx="7559039" cy="3027360"/>
          </a:xfrm>
        </p:spPr>
        <p:txBody>
          <a:bodyPr vert="horz" lIns="91440" tIns="45720" rIns="91440" bIns="45720" rtlCol="0" anchor="b">
            <a:normAutofit/>
          </a:bodyPr>
          <a:lstStyle/>
          <a:p>
            <a:r>
              <a:rPr lang="en-US" sz="5400" cap="all"/>
              <a:t>Infrastructure as a Service</a:t>
            </a:r>
          </a:p>
        </p:txBody>
      </p:sp>
      <p:sp>
        <p:nvSpPr>
          <p:cNvPr id="7" name="Text Placeholder 6">
            <a:extLst>
              <a:ext uri="{FF2B5EF4-FFF2-40B4-BE49-F238E27FC236}">
                <a16:creationId xmlns:a16="http://schemas.microsoft.com/office/drawing/2014/main" id="{DED274FE-C986-8DBA-A201-F6BB6FE90EB2}"/>
              </a:ext>
            </a:extLst>
          </p:cNvPr>
          <p:cNvSpPr>
            <a:spLocks noGrp="1"/>
          </p:cNvSpPr>
          <p:nvPr>
            <p:ph type="body" idx="1"/>
          </p:nvPr>
        </p:nvSpPr>
        <p:spPr>
          <a:xfrm>
            <a:off x="3128010" y="4149724"/>
            <a:ext cx="7539989" cy="1108075"/>
          </a:xfrm>
        </p:spPr>
        <p:txBody>
          <a:bodyPr vert="horz" lIns="91440" tIns="45720" rIns="91440" bIns="45720" rtlCol="0">
            <a:normAutofit/>
          </a:bodyPr>
          <a:lstStyle/>
          <a:p>
            <a:r>
              <a:rPr lang="en-US" sz="2400">
                <a:solidFill>
                  <a:schemeClr val="tx1"/>
                </a:solidFill>
              </a:rPr>
              <a:t>https://www.serverwatch.com/reviews/iaas-providers/</a:t>
            </a:r>
          </a:p>
        </p:txBody>
      </p:sp>
      <p:grpSp>
        <p:nvGrpSpPr>
          <p:cNvPr id="72" name="Group 71">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73"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74"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5"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6"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77"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8"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9"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0"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1"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2"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3"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4"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5"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6"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7"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8"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9"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0"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1"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2"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3"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4"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5"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6"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7"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8"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9"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0"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1"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02"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3"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4"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5"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6"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7"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8"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9"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0"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2"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3"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14"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5"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6"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7"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8"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9"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0"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1"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2"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3"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4"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5"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6"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4" name="Footer Placeholder 3">
            <a:extLst>
              <a:ext uri="{FF2B5EF4-FFF2-40B4-BE49-F238E27FC236}">
                <a16:creationId xmlns:a16="http://schemas.microsoft.com/office/drawing/2014/main" id="{E070B32F-A9BB-6E18-C5B8-F14E257B508B}"/>
              </a:ext>
            </a:extLst>
          </p:cNvPr>
          <p:cNvSpPr>
            <a:spLocks noGrp="1"/>
          </p:cNvSpPr>
          <p:nvPr>
            <p:ph type="ftr" sz="quarter" idx="11"/>
          </p:nvPr>
        </p:nvSpPr>
        <p:spPr>
          <a:xfrm>
            <a:off x="3128011" y="5413248"/>
            <a:ext cx="4719095" cy="365125"/>
          </a:xfrm>
        </p:spPr>
        <p:txBody>
          <a:bodyPr vert="horz" lIns="91440" tIns="45720" rIns="91440" bIns="45720" rtlCol="0" anchor="ctr">
            <a:normAutofit/>
          </a:bodyPr>
          <a:lstStyle/>
          <a:p>
            <a:endParaRPr lang="en-US"/>
          </a:p>
        </p:txBody>
      </p:sp>
      <p:sp>
        <p:nvSpPr>
          <p:cNvPr id="5" name="Slide Number Placeholder 4">
            <a:extLst>
              <a:ext uri="{FF2B5EF4-FFF2-40B4-BE49-F238E27FC236}">
                <a16:creationId xmlns:a16="http://schemas.microsoft.com/office/drawing/2014/main" id="{5ECB5BD2-11CE-0F2E-81F4-2E61BED0C503}"/>
              </a:ext>
            </a:extLst>
          </p:cNvPr>
          <p:cNvSpPr>
            <a:spLocks noGrp="1"/>
          </p:cNvSpPr>
          <p:nvPr>
            <p:ph type="sldNum" sz="quarter" idx="12"/>
          </p:nvPr>
        </p:nvSpPr>
        <p:spPr>
          <a:xfrm>
            <a:off x="10024533" y="5413248"/>
            <a:ext cx="643467" cy="365125"/>
          </a:xfrm>
        </p:spPr>
        <p:txBody>
          <a:bodyPr vert="horz" lIns="91440" tIns="45720" rIns="91440" bIns="45720" rtlCol="0" anchor="ctr">
            <a:normAutofit/>
          </a:bodyPr>
          <a:lstStyle/>
          <a:p>
            <a:pPr>
              <a:spcAft>
                <a:spcPts val="600"/>
              </a:spcAft>
            </a:pPr>
            <a:fld id="{18039B46-FA54-4B70-AC0D-4BB93E2046DD}" type="slidenum">
              <a:rPr lang="en-US" kern="1200" dirty="0">
                <a:solidFill>
                  <a:schemeClr val="tx1">
                    <a:tint val="75000"/>
                  </a:schemeClr>
                </a:solidFill>
                <a:latin typeface="+mn-lt"/>
                <a:ea typeface="+mn-ea"/>
                <a:cs typeface="+mn-cs"/>
              </a:rPr>
              <a:pPr>
                <a:spcAft>
                  <a:spcPts val="600"/>
                </a:spcAft>
              </a:pPr>
              <a:t>4</a:t>
            </a:fld>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803813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E8C3F-75FD-4469-A138-C8E1813638DC}"/>
              </a:ext>
            </a:extLst>
          </p:cNvPr>
          <p:cNvSpPr>
            <a:spLocks noGrp="1"/>
          </p:cNvSpPr>
          <p:nvPr>
            <p:ph type="title"/>
          </p:nvPr>
        </p:nvSpPr>
        <p:spPr>
          <a:xfrm>
            <a:off x="6738267" y="802955"/>
            <a:ext cx="4333814" cy="1454051"/>
          </a:xfrm>
        </p:spPr>
        <p:txBody>
          <a:bodyPr>
            <a:normAutofit/>
          </a:bodyPr>
          <a:lstStyle/>
          <a:p>
            <a:r>
              <a:rPr lang="en-US" sz="4000" dirty="0"/>
              <a:t>Infrastructure as a Service</a:t>
            </a:r>
          </a:p>
        </p:txBody>
      </p:sp>
      <p:pic>
        <p:nvPicPr>
          <p:cNvPr id="6" name="Picture 12" descr="Lab: Part 27 - Getting started with Microsoft Azure - Nicolas Ignoto, CTP">
            <a:extLst>
              <a:ext uri="{FF2B5EF4-FFF2-40B4-BE49-F238E27FC236}">
                <a16:creationId xmlns:a16="http://schemas.microsoft.com/office/drawing/2014/main" id="{430DE80C-98CC-413C-B5BE-A6AAAE0167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437" b="33500"/>
          <a:stretch/>
        </p:blipFill>
        <p:spPr bwMode="auto">
          <a:xfrm>
            <a:off x="239972" y="1086350"/>
            <a:ext cx="3298594" cy="6134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E8FBB6DD-2CD5-4C55-87D8-9386ECAAC9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6314" y="5062565"/>
            <a:ext cx="2334437" cy="1418170"/>
          </a:xfrm>
          <a:prstGeom prst="rect">
            <a:avLst/>
          </a:prstGeom>
        </p:spPr>
      </p:pic>
      <p:pic>
        <p:nvPicPr>
          <p:cNvPr id="5" name="Picture 10" descr="Google Cloud Certification Path. The Google Cloud Platform is a group of… |  by Raahil Aggarwal | Medium">
            <a:extLst>
              <a:ext uri="{FF2B5EF4-FFF2-40B4-BE49-F238E27FC236}">
                <a16:creationId xmlns:a16="http://schemas.microsoft.com/office/drawing/2014/main" id="{AD5F2244-AF2D-4587-AAB0-0EA2CFB9122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182922" y="3018694"/>
            <a:ext cx="1785723" cy="11026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190A492-C2E7-48E3-B0F4-2FE1EC2E675D}"/>
              </a:ext>
            </a:extLst>
          </p:cNvPr>
          <p:cNvSpPr>
            <a:spLocks noGrp="1"/>
          </p:cNvSpPr>
          <p:nvPr>
            <p:ph idx="1"/>
          </p:nvPr>
        </p:nvSpPr>
        <p:spPr>
          <a:xfrm>
            <a:off x="6734684" y="2421682"/>
            <a:ext cx="4333468" cy="3639289"/>
          </a:xfrm>
        </p:spPr>
        <p:txBody>
          <a:bodyPr anchor="ctr">
            <a:normAutofit fontScale="85000" lnSpcReduction="20000"/>
          </a:bodyPr>
          <a:lstStyle/>
          <a:p>
            <a:r>
              <a:rPr lang="en-US" sz="2000" dirty="0"/>
              <a:t>First cloud service model available</a:t>
            </a:r>
          </a:p>
          <a:p>
            <a:r>
              <a:rPr lang="en-US" sz="2000" dirty="0"/>
              <a:t>Incremental on demand deployment and billing</a:t>
            </a:r>
          </a:p>
          <a:p>
            <a:r>
              <a:rPr lang="en-US" sz="2000" dirty="0"/>
              <a:t>Deployed with self-service on-demand portals</a:t>
            </a:r>
          </a:p>
          <a:p>
            <a:r>
              <a:rPr lang="en-US" sz="2000" dirty="0"/>
              <a:t>Detailed measurements and reporting help for scaling up or down</a:t>
            </a:r>
          </a:p>
          <a:p>
            <a:r>
              <a:rPr lang="en-US" sz="2000" dirty="0"/>
              <a:t>No upfront costs</a:t>
            </a:r>
          </a:p>
          <a:p>
            <a:r>
              <a:rPr lang="en-US" sz="2000" dirty="0"/>
              <a:t>Pay for what you need</a:t>
            </a:r>
          </a:p>
          <a:p>
            <a:r>
              <a:rPr lang="en-US" sz="2000" dirty="0"/>
              <a:t>Build your services from the OS on up</a:t>
            </a:r>
          </a:p>
        </p:txBody>
      </p:sp>
    </p:spTree>
    <p:extLst>
      <p:ext uri="{BB962C8B-B14F-4D97-AF65-F5344CB8AC3E}">
        <p14:creationId xmlns:p14="http://schemas.microsoft.com/office/powerpoint/2010/main" val="3904578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373A-806B-42A9-9894-99127D8715B9}"/>
              </a:ext>
            </a:extLst>
          </p:cNvPr>
          <p:cNvSpPr>
            <a:spLocks noGrp="1"/>
          </p:cNvSpPr>
          <p:nvPr>
            <p:ph type="title"/>
          </p:nvPr>
        </p:nvSpPr>
        <p:spPr/>
        <p:txBody>
          <a:bodyPr/>
          <a:lstStyle/>
          <a:p>
            <a:r>
              <a:rPr lang="en-US"/>
              <a:t>IaaS:  Where to begin?</a:t>
            </a:r>
          </a:p>
        </p:txBody>
      </p:sp>
      <p:sp>
        <p:nvSpPr>
          <p:cNvPr id="3" name="Content Placeholder 2">
            <a:extLst>
              <a:ext uri="{FF2B5EF4-FFF2-40B4-BE49-F238E27FC236}">
                <a16:creationId xmlns:a16="http://schemas.microsoft.com/office/drawing/2014/main" id="{C627E421-477F-40F4-B3BF-E53195633513}"/>
              </a:ext>
            </a:extLst>
          </p:cNvPr>
          <p:cNvSpPr>
            <a:spLocks noGrp="1"/>
          </p:cNvSpPr>
          <p:nvPr>
            <p:ph idx="1"/>
          </p:nvPr>
        </p:nvSpPr>
        <p:spPr/>
        <p:txBody>
          <a:bodyPr>
            <a:normAutofit fontScale="85000" lnSpcReduction="20000"/>
          </a:bodyPr>
          <a:lstStyle/>
          <a:p>
            <a:r>
              <a:rPr lang="en-US"/>
              <a:t>Define the problem you are solving</a:t>
            </a:r>
          </a:p>
          <a:p>
            <a:r>
              <a:rPr lang="en-US"/>
              <a:t>Choose your OS</a:t>
            </a:r>
          </a:p>
          <a:p>
            <a:r>
              <a:rPr lang="en-US"/>
              <a:t>Choose your Services</a:t>
            </a:r>
          </a:p>
          <a:p>
            <a:r>
              <a:rPr lang="en-US"/>
              <a:t>Determine how much resources you need </a:t>
            </a:r>
          </a:p>
          <a:p>
            <a:r>
              <a:rPr lang="en-US"/>
              <a:t>Find an IaaS Provider</a:t>
            </a:r>
          </a:p>
          <a:p>
            <a:r>
              <a:rPr lang="en-US"/>
              <a:t>Provision Service</a:t>
            </a:r>
          </a:p>
          <a:p>
            <a:r>
              <a:rPr lang="en-US"/>
              <a:t>Setup virtual machine instances</a:t>
            </a:r>
          </a:p>
          <a:p>
            <a:r>
              <a:rPr lang="en-US"/>
              <a:t>Run your Service!</a:t>
            </a:r>
          </a:p>
        </p:txBody>
      </p:sp>
    </p:spTree>
    <p:extLst>
      <p:ext uri="{BB962C8B-B14F-4D97-AF65-F5344CB8AC3E}">
        <p14:creationId xmlns:p14="http://schemas.microsoft.com/office/powerpoint/2010/main" val="4291254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DE501-F953-4E2C-9113-8A257BF99822}"/>
              </a:ext>
            </a:extLst>
          </p:cNvPr>
          <p:cNvSpPr>
            <a:spLocks noGrp="1"/>
          </p:cNvSpPr>
          <p:nvPr>
            <p:ph type="title"/>
          </p:nvPr>
        </p:nvSpPr>
        <p:spPr>
          <a:xfrm>
            <a:off x="839788" y="457200"/>
            <a:ext cx="7158080" cy="444674"/>
          </a:xfrm>
        </p:spPr>
        <p:txBody>
          <a:bodyPr>
            <a:noAutofit/>
          </a:bodyPr>
          <a:lstStyle/>
          <a:p>
            <a:r>
              <a:rPr lang="en-US" sz="3600"/>
              <a:t>In Class Scenario #1</a:t>
            </a:r>
          </a:p>
        </p:txBody>
      </p:sp>
      <p:sp>
        <p:nvSpPr>
          <p:cNvPr id="7" name="Content Placeholder 6">
            <a:extLst>
              <a:ext uri="{FF2B5EF4-FFF2-40B4-BE49-F238E27FC236}">
                <a16:creationId xmlns:a16="http://schemas.microsoft.com/office/drawing/2014/main" id="{4C7E110B-007F-4283-903A-D6DB4A9D0833}"/>
              </a:ext>
            </a:extLst>
          </p:cNvPr>
          <p:cNvSpPr>
            <a:spLocks noGrp="1"/>
          </p:cNvSpPr>
          <p:nvPr>
            <p:ph idx="1"/>
          </p:nvPr>
        </p:nvSpPr>
        <p:spPr/>
        <p:txBody>
          <a:bodyPr/>
          <a:lstStyle/>
          <a:p>
            <a:endParaRPr lang="en-US"/>
          </a:p>
          <a:p>
            <a:endParaRPr lang="en-US"/>
          </a:p>
          <a:p>
            <a:r>
              <a:rPr lang="en-US"/>
              <a:t>Is IaaS your only option?</a:t>
            </a:r>
          </a:p>
          <a:p>
            <a:r>
              <a:rPr lang="en-US"/>
              <a:t>If you are going with IaaS, how many servers do you need?</a:t>
            </a:r>
          </a:p>
          <a:p>
            <a:r>
              <a:rPr lang="en-US"/>
              <a:t>What OS are you planning to use?</a:t>
            </a:r>
          </a:p>
          <a:p>
            <a:endParaRPr lang="en-US"/>
          </a:p>
        </p:txBody>
      </p:sp>
      <p:sp>
        <p:nvSpPr>
          <p:cNvPr id="8" name="Text Placeholder 7">
            <a:extLst>
              <a:ext uri="{FF2B5EF4-FFF2-40B4-BE49-F238E27FC236}">
                <a16:creationId xmlns:a16="http://schemas.microsoft.com/office/drawing/2014/main" id="{A70E8736-E465-4BD0-96E2-C3F3E71DB193}"/>
              </a:ext>
            </a:extLst>
          </p:cNvPr>
          <p:cNvSpPr>
            <a:spLocks noGrp="1"/>
          </p:cNvSpPr>
          <p:nvPr>
            <p:ph type="body" sz="half" idx="2"/>
          </p:nvPr>
        </p:nvSpPr>
        <p:spPr>
          <a:xfrm>
            <a:off x="651898" y="1330891"/>
            <a:ext cx="3932237" cy="3811588"/>
          </a:xfrm>
        </p:spPr>
        <p:txBody>
          <a:bodyPr>
            <a:normAutofit/>
          </a:bodyPr>
          <a:lstStyle/>
          <a:p>
            <a:r>
              <a:rPr lang="en-US" sz="2400" dirty="0"/>
              <a:t>You are planning to create a LAMP stack (Linux, Apache, </a:t>
            </a:r>
            <a:r>
              <a:rPr lang="en-US" sz="2400" dirty="0" err="1"/>
              <a:t>Mysql</a:t>
            </a:r>
            <a:r>
              <a:rPr lang="en-US" sz="2400" dirty="0"/>
              <a:t> and PHP) to run a </a:t>
            </a:r>
            <a:r>
              <a:rPr lang="en-US" sz="2400" dirty="0" err="1"/>
              <a:t>Wordpress</a:t>
            </a:r>
            <a:r>
              <a:rPr lang="en-US" sz="2400" dirty="0"/>
              <a:t> site.  There are a multitude of options in making this work.  You expect approximately 1k users when you get it up and running.</a:t>
            </a:r>
          </a:p>
        </p:txBody>
      </p:sp>
      <p:pic>
        <p:nvPicPr>
          <p:cNvPr id="2050" name="Picture 2" descr="Configuring LAMP (Linux, Apache, MySQL, PHP) web server on an Amazon EC2  Linux instance | by Sumit | Tensult Blogs | Medium">
            <a:extLst>
              <a:ext uri="{FF2B5EF4-FFF2-40B4-BE49-F238E27FC236}">
                <a16:creationId xmlns:a16="http://schemas.microsoft.com/office/drawing/2014/main" id="{9F9322FD-7DBA-4891-9586-1131ADFAD7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313" y="4519749"/>
            <a:ext cx="4631635" cy="2338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516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DE501-F953-4E2C-9113-8A257BF99822}"/>
              </a:ext>
            </a:extLst>
          </p:cNvPr>
          <p:cNvSpPr>
            <a:spLocks noGrp="1"/>
          </p:cNvSpPr>
          <p:nvPr>
            <p:ph type="title"/>
          </p:nvPr>
        </p:nvSpPr>
        <p:spPr>
          <a:xfrm>
            <a:off x="839788" y="457200"/>
            <a:ext cx="7158080" cy="444674"/>
          </a:xfrm>
        </p:spPr>
        <p:txBody>
          <a:bodyPr>
            <a:noAutofit/>
          </a:bodyPr>
          <a:lstStyle/>
          <a:p>
            <a:r>
              <a:rPr lang="en-US" sz="3600"/>
              <a:t>In Class Scenario #2</a:t>
            </a:r>
          </a:p>
        </p:txBody>
      </p:sp>
      <p:sp>
        <p:nvSpPr>
          <p:cNvPr id="7" name="Content Placeholder 6">
            <a:extLst>
              <a:ext uri="{FF2B5EF4-FFF2-40B4-BE49-F238E27FC236}">
                <a16:creationId xmlns:a16="http://schemas.microsoft.com/office/drawing/2014/main" id="{4C7E110B-007F-4283-903A-D6DB4A9D0833}"/>
              </a:ext>
            </a:extLst>
          </p:cNvPr>
          <p:cNvSpPr>
            <a:spLocks noGrp="1"/>
          </p:cNvSpPr>
          <p:nvPr>
            <p:ph idx="1"/>
          </p:nvPr>
        </p:nvSpPr>
        <p:spPr/>
        <p:txBody>
          <a:bodyPr vert="horz" lIns="91440" tIns="45720" rIns="91440" bIns="45720" rtlCol="0" anchor="t">
            <a:normAutofit/>
          </a:bodyPr>
          <a:lstStyle/>
          <a:p>
            <a:pPr marL="0" indent="0">
              <a:buNone/>
            </a:pPr>
            <a:endParaRPr lang="en-US"/>
          </a:p>
          <a:p>
            <a:r>
              <a:rPr lang="en-US"/>
              <a:t>If you have 6 virtual machines in the lab, how long will it take to finish in-house (in days)?</a:t>
            </a:r>
            <a:endParaRPr lang="en-US">
              <a:cs typeface="Calibri"/>
            </a:endParaRPr>
          </a:p>
          <a:p>
            <a:r>
              <a:rPr lang="en-US"/>
              <a:t>In order to accomplish the lab’s goals, you need it completed in 5 days.  How many VMs will you need to provision to complete in this amount of time?</a:t>
            </a:r>
            <a:endParaRPr lang="en-US">
              <a:cs typeface="Calibri"/>
            </a:endParaRPr>
          </a:p>
        </p:txBody>
      </p:sp>
      <p:sp>
        <p:nvSpPr>
          <p:cNvPr id="8" name="Text Placeholder 7">
            <a:extLst>
              <a:ext uri="{FF2B5EF4-FFF2-40B4-BE49-F238E27FC236}">
                <a16:creationId xmlns:a16="http://schemas.microsoft.com/office/drawing/2014/main" id="{A70E8736-E465-4BD0-96E2-C3F3E71DB193}"/>
              </a:ext>
            </a:extLst>
          </p:cNvPr>
          <p:cNvSpPr>
            <a:spLocks noGrp="1"/>
          </p:cNvSpPr>
          <p:nvPr>
            <p:ph type="body" sz="half" idx="2"/>
          </p:nvPr>
        </p:nvSpPr>
        <p:spPr>
          <a:xfrm>
            <a:off x="651898" y="1330891"/>
            <a:ext cx="3932237" cy="3811588"/>
          </a:xfrm>
        </p:spPr>
        <p:txBody>
          <a:bodyPr vert="horz" lIns="91440" tIns="45720" rIns="91440" bIns="45720" rtlCol="0" anchor="t">
            <a:normAutofit/>
          </a:bodyPr>
          <a:lstStyle/>
          <a:p>
            <a:r>
              <a:rPr lang="en-US" sz="2400"/>
              <a:t>You are working in a research lab and your team plans to run a simulation that will produce four terabytes of data and require approximately 2000 hours of compute time on a </a:t>
            </a:r>
            <a:r>
              <a:rPr lang="en-US" sz="2400" err="1"/>
              <a:t>vm</a:t>
            </a:r>
            <a:r>
              <a:rPr lang="en-US" sz="2400"/>
              <a:t> computer.   </a:t>
            </a:r>
          </a:p>
        </p:txBody>
      </p:sp>
      <p:pic>
        <p:nvPicPr>
          <p:cNvPr id="1026" name="Picture 2" descr="Top 6 server trends that will rule in 2019">
            <a:extLst>
              <a:ext uri="{FF2B5EF4-FFF2-40B4-BE49-F238E27FC236}">
                <a16:creationId xmlns:a16="http://schemas.microsoft.com/office/drawing/2014/main" id="{89D2F851-5993-4411-BFCC-3222AC8C7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6804" y="4371703"/>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797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6"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17"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4"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5"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9"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0"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0"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1"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42"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3"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4"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5"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6"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7"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8"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9"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0"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1"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2"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3"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54"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5"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6"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7"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8"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9"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0"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1"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2"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3"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4"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5"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6"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grpSp>
      <p:sp useBgFill="1">
        <p:nvSpPr>
          <p:cNvPr id="68" name="Rectangle 67">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A6F9A1-3AD0-10B2-52AD-2C587424B241}"/>
              </a:ext>
            </a:extLst>
          </p:cNvPr>
          <p:cNvSpPr>
            <a:spLocks noGrp="1"/>
          </p:cNvSpPr>
          <p:nvPr>
            <p:ph type="title"/>
          </p:nvPr>
        </p:nvSpPr>
        <p:spPr>
          <a:xfrm>
            <a:off x="3108960" y="1122363"/>
            <a:ext cx="7559039" cy="3027360"/>
          </a:xfrm>
        </p:spPr>
        <p:txBody>
          <a:bodyPr vert="horz" lIns="91440" tIns="45720" rIns="91440" bIns="45720" rtlCol="0" anchor="b">
            <a:normAutofit/>
          </a:bodyPr>
          <a:lstStyle/>
          <a:p>
            <a:r>
              <a:rPr lang="en-US" sz="5400" cap="all"/>
              <a:t>Platform as a Service</a:t>
            </a:r>
          </a:p>
        </p:txBody>
      </p:sp>
      <p:sp>
        <p:nvSpPr>
          <p:cNvPr id="3" name="Text Placeholder 2">
            <a:extLst>
              <a:ext uri="{FF2B5EF4-FFF2-40B4-BE49-F238E27FC236}">
                <a16:creationId xmlns:a16="http://schemas.microsoft.com/office/drawing/2014/main" id="{15E0FC0F-2A9D-1898-D838-7DA5879A6A39}"/>
              </a:ext>
            </a:extLst>
          </p:cNvPr>
          <p:cNvSpPr>
            <a:spLocks noGrp="1"/>
          </p:cNvSpPr>
          <p:nvPr>
            <p:ph type="body" idx="1"/>
          </p:nvPr>
        </p:nvSpPr>
        <p:spPr>
          <a:xfrm>
            <a:off x="3128010" y="4149724"/>
            <a:ext cx="7539989" cy="1108075"/>
          </a:xfrm>
        </p:spPr>
        <p:txBody>
          <a:bodyPr vert="horz" lIns="91440" tIns="45720" rIns="91440" bIns="45720" rtlCol="0">
            <a:normAutofit/>
          </a:bodyPr>
          <a:lstStyle/>
          <a:p>
            <a:r>
              <a:rPr lang="en-US" sz="2400">
                <a:solidFill>
                  <a:schemeClr val="tx1"/>
                </a:solidFill>
              </a:rPr>
              <a:t>https://www.trustradius.com/platform-as-a-service-paas</a:t>
            </a:r>
          </a:p>
        </p:txBody>
      </p:sp>
      <p:grpSp>
        <p:nvGrpSpPr>
          <p:cNvPr id="70" name="Group 69">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71"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72"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3"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4"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75"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6"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7"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8"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9"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0"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1"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2"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3"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4"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5"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6"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7"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8"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9"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0"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1"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2"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3"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4"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5"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6"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7"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8"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9"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00"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1"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2"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3"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4"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5"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6"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7"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8"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9"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0"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12"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3"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4"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5"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6"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7"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8"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9"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0"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1"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2"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3"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4"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4" name="Footer Placeholder 3">
            <a:extLst>
              <a:ext uri="{FF2B5EF4-FFF2-40B4-BE49-F238E27FC236}">
                <a16:creationId xmlns:a16="http://schemas.microsoft.com/office/drawing/2014/main" id="{1BA521B2-3583-E0C9-E458-97EAD2CB50A9}"/>
              </a:ext>
            </a:extLst>
          </p:cNvPr>
          <p:cNvSpPr>
            <a:spLocks noGrp="1"/>
          </p:cNvSpPr>
          <p:nvPr>
            <p:ph type="ftr" sz="quarter" idx="11"/>
          </p:nvPr>
        </p:nvSpPr>
        <p:spPr>
          <a:xfrm>
            <a:off x="3128011" y="5413248"/>
            <a:ext cx="4719095" cy="365125"/>
          </a:xfrm>
        </p:spPr>
        <p:txBody>
          <a:bodyPr vert="horz" lIns="91440" tIns="45720" rIns="91440" bIns="45720" rtlCol="0" anchor="ctr">
            <a:normAutofit/>
          </a:bodyPr>
          <a:lstStyle/>
          <a:p>
            <a:endParaRPr lang="en-US"/>
          </a:p>
        </p:txBody>
      </p:sp>
      <p:sp>
        <p:nvSpPr>
          <p:cNvPr id="5" name="Slide Number Placeholder 4">
            <a:extLst>
              <a:ext uri="{FF2B5EF4-FFF2-40B4-BE49-F238E27FC236}">
                <a16:creationId xmlns:a16="http://schemas.microsoft.com/office/drawing/2014/main" id="{4ED3E8B0-ADB1-69B9-ED20-0DEEE3E67F89}"/>
              </a:ext>
            </a:extLst>
          </p:cNvPr>
          <p:cNvSpPr>
            <a:spLocks noGrp="1"/>
          </p:cNvSpPr>
          <p:nvPr>
            <p:ph type="sldNum" sz="quarter" idx="12"/>
          </p:nvPr>
        </p:nvSpPr>
        <p:spPr>
          <a:xfrm>
            <a:off x="10024533" y="5413248"/>
            <a:ext cx="643467" cy="365125"/>
          </a:xfrm>
        </p:spPr>
        <p:txBody>
          <a:bodyPr vert="horz" lIns="91440" tIns="45720" rIns="91440" bIns="45720" rtlCol="0" anchor="ctr">
            <a:normAutofit/>
          </a:bodyPr>
          <a:lstStyle/>
          <a:p>
            <a:pPr>
              <a:spcAft>
                <a:spcPts val="600"/>
              </a:spcAft>
            </a:pPr>
            <a:fld id="{18039B46-FA54-4B70-AC0D-4BB93E2046DD}" type="slidenum">
              <a:rPr lang="en-US" kern="1200" dirty="0">
                <a:solidFill>
                  <a:schemeClr val="tx1">
                    <a:tint val="75000"/>
                  </a:schemeClr>
                </a:solidFill>
                <a:latin typeface="+mn-lt"/>
                <a:ea typeface="+mn-ea"/>
                <a:cs typeface="+mn-cs"/>
              </a:rPr>
              <a:pPr>
                <a:spcAft>
                  <a:spcPts val="600"/>
                </a:spcAft>
              </a:pPr>
              <a:t>9</a:t>
            </a:fld>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2170823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d21ce45-ac74-4917-b707-0621347fb97b" xsi:nil="true"/>
    <lcf76f155ced4ddcb4097134ff3c332f xmlns="84f26b50-9c23-4a46-98fb-ee8fb2c6a919">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1F6B10415C8C49BA03E9B44330F302" ma:contentTypeVersion="18" ma:contentTypeDescription="Create a new document." ma:contentTypeScope="" ma:versionID="39fd3ff69422599b0a0e37edcdb2c498">
  <xsd:schema xmlns:xsd="http://www.w3.org/2001/XMLSchema" xmlns:xs="http://www.w3.org/2001/XMLSchema" xmlns:p="http://schemas.microsoft.com/office/2006/metadata/properties" xmlns:ns2="84f26b50-9c23-4a46-98fb-ee8fb2c6a919" xmlns:ns3="0d21ce45-ac74-4917-b707-0621347fb97b" targetNamespace="http://schemas.microsoft.com/office/2006/metadata/properties" ma:root="true" ma:fieldsID="ab4638aea107b8700b08b40af08ec700" ns2:_="" ns3:_="">
    <xsd:import namespace="84f26b50-9c23-4a46-98fb-ee8fb2c6a919"/>
    <xsd:import namespace="0d21ce45-ac74-4917-b707-0621347fb97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f26b50-9c23-4a46-98fb-ee8fb2c6a9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b362c7eb-5c45-4d0a-8479-4b30401fcacf"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21ce45-ac74-4917-b707-0621347fb97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e186bd2b-67a1-4d01-afd5-2aee65720696}" ma:internalName="TaxCatchAll" ma:showField="CatchAllData" ma:web="0d21ce45-ac74-4917-b707-0621347fb97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5DFCD1-75F9-4820-8196-CAB5785F0AD6}">
  <ds:schemaRefs>
    <ds:schemaRef ds:uri="http://schemas.microsoft.com/office/2006/metadata/properties"/>
    <ds:schemaRef ds:uri="http://schemas.microsoft.com/office/infopath/2007/PartnerControls"/>
    <ds:schemaRef ds:uri="0d21ce45-ac74-4917-b707-0621347fb97b"/>
    <ds:schemaRef ds:uri="84f26b50-9c23-4a46-98fb-ee8fb2c6a919"/>
  </ds:schemaRefs>
</ds:datastoreItem>
</file>

<file path=customXml/itemProps2.xml><?xml version="1.0" encoding="utf-8"?>
<ds:datastoreItem xmlns:ds="http://schemas.openxmlformats.org/officeDocument/2006/customXml" ds:itemID="{E6F53F2E-D1D4-4294-BE46-87784CAEBA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f26b50-9c23-4a46-98fb-ee8fb2c6a919"/>
    <ds:schemaRef ds:uri="0d21ce45-ac74-4917-b707-0621347fb9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6AD29F-8D1D-43FF-9A0F-47286C160A3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TM04033919[[fn=Circuit]]</Template>
  <TotalTime>5896</TotalTime>
  <Words>1383</Words>
  <Application>Microsoft Office PowerPoint</Application>
  <PresentationFormat>Widescreen</PresentationFormat>
  <Paragraphs>151</Paragraphs>
  <Slides>23</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Georgia</vt:lpstr>
      <vt:lpstr>Tw Cen MT</vt:lpstr>
      <vt:lpstr>Circuit</vt:lpstr>
      <vt:lpstr>CY394: Cloud Computing</vt:lpstr>
      <vt:lpstr>Cloud Computing</vt:lpstr>
      <vt:lpstr>Lesson Objectives</vt:lpstr>
      <vt:lpstr>Infrastructure as a Service</vt:lpstr>
      <vt:lpstr>Infrastructure as a Service</vt:lpstr>
      <vt:lpstr>IaaS:  Where to begin?</vt:lpstr>
      <vt:lpstr>In Class Scenario #1</vt:lpstr>
      <vt:lpstr>In Class Scenario #2</vt:lpstr>
      <vt:lpstr>Platform as a Service</vt:lpstr>
      <vt:lpstr>Platform as a Service</vt:lpstr>
      <vt:lpstr>PaaS Considerations</vt:lpstr>
      <vt:lpstr>Example Web Applications that can be deployed to PaaS</vt:lpstr>
      <vt:lpstr>In Class Scenario #1</vt:lpstr>
      <vt:lpstr>In Class Scenario #2</vt:lpstr>
      <vt:lpstr>Software as a Service</vt:lpstr>
      <vt:lpstr>Software as a Service</vt:lpstr>
      <vt:lpstr>SaaS Considerations</vt:lpstr>
      <vt:lpstr>In Class Scenario #1</vt:lpstr>
      <vt:lpstr>In Class Scenario #2</vt:lpstr>
      <vt:lpstr>Overview</vt:lpstr>
      <vt:lpstr>PowerPoint Presentation</vt:lpstr>
      <vt:lpstr>Questions?</vt:lpstr>
      <vt:lpstr>EECSnet Exercise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CY394: Cloud Computing</dc:title>
  <dc:creator>Shafer, Ethan H CPT</dc:creator>
  <cp:lastModifiedBy>Ethan Shafer</cp:lastModifiedBy>
  <cp:revision>40</cp:revision>
  <dcterms:created xsi:type="dcterms:W3CDTF">2023-12-08T14:08:16Z</dcterms:created>
  <dcterms:modified xsi:type="dcterms:W3CDTF">2025-07-30T14:53:14Z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0x010100191F6B10415C8C49BA03E9B44330F302</vt:lpwstr>
  </property>
  <property fmtid="{D5CDD505-2E9C-101B-9397-08002B2CF9AE}" pid="3" name="MediaServiceImageTags">
    <vt:lpwstr/>
  </property>
</Properties>
</file>